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1"/>
    <p:sldMasterId id="2147483708" r:id="rId2"/>
    <p:sldMasterId id="2147483752" r:id="rId3"/>
    <p:sldMasterId id="2147483810" r:id="rId4"/>
    <p:sldMasterId id="2147483771" r:id="rId5"/>
    <p:sldMasterId id="2147483815" r:id="rId6"/>
    <p:sldMasterId id="2147483784" r:id="rId7"/>
    <p:sldMasterId id="2147483660" r:id="rId8"/>
  </p:sldMasterIdLst>
  <p:notesMasterIdLst>
    <p:notesMasterId r:id="rId64"/>
  </p:notesMasterIdLst>
  <p:sldIdLst>
    <p:sldId id="523" r:id="rId9"/>
    <p:sldId id="522" r:id="rId10"/>
    <p:sldId id="269" r:id="rId11"/>
    <p:sldId id="534" r:id="rId12"/>
    <p:sldId id="535" r:id="rId13"/>
    <p:sldId id="476" r:id="rId14"/>
    <p:sldId id="546" r:id="rId15"/>
    <p:sldId id="540" r:id="rId16"/>
    <p:sldId id="324" r:id="rId17"/>
    <p:sldId id="258" r:id="rId18"/>
    <p:sldId id="259" r:id="rId19"/>
    <p:sldId id="548" r:id="rId20"/>
    <p:sldId id="262" r:id="rId21"/>
    <p:sldId id="419" r:id="rId22"/>
    <p:sldId id="549" r:id="rId23"/>
    <p:sldId id="557" r:id="rId24"/>
    <p:sldId id="558" r:id="rId25"/>
    <p:sldId id="551" r:id="rId26"/>
    <p:sldId id="330" r:id="rId27"/>
    <p:sldId id="361" r:id="rId28"/>
    <p:sldId id="367" r:id="rId29"/>
    <p:sldId id="368" r:id="rId30"/>
    <p:sldId id="541" r:id="rId31"/>
    <p:sldId id="554" r:id="rId32"/>
    <p:sldId id="570" r:id="rId33"/>
    <p:sldId id="556" r:id="rId34"/>
    <p:sldId id="569" r:id="rId35"/>
    <p:sldId id="538" r:id="rId36"/>
    <p:sldId id="539" r:id="rId37"/>
    <p:sldId id="536" r:id="rId38"/>
    <p:sldId id="263" r:id="rId39"/>
    <p:sldId id="568" r:id="rId40"/>
    <p:sldId id="279" r:id="rId41"/>
    <p:sldId id="542" r:id="rId42"/>
    <p:sldId id="543" r:id="rId43"/>
    <p:sldId id="545" r:id="rId44"/>
    <p:sldId id="274" r:id="rId45"/>
    <p:sldId id="473" r:id="rId46"/>
    <p:sldId id="552" r:id="rId47"/>
    <p:sldId id="291" r:id="rId48"/>
    <p:sldId id="260" r:id="rId49"/>
    <p:sldId id="561" r:id="rId50"/>
    <p:sldId id="273" r:id="rId51"/>
    <p:sldId id="567" r:id="rId52"/>
    <p:sldId id="500" r:id="rId53"/>
    <p:sldId id="562" r:id="rId54"/>
    <p:sldId id="563" r:id="rId55"/>
    <p:sldId id="265" r:id="rId56"/>
    <p:sldId id="564" r:id="rId57"/>
    <p:sldId id="560" r:id="rId58"/>
    <p:sldId id="261" r:id="rId59"/>
    <p:sldId id="327" r:id="rId60"/>
    <p:sldId id="346" r:id="rId61"/>
    <p:sldId id="566" r:id="rId62"/>
    <p:sldId id="32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775BC"/>
    <a:srgbClr val="ED7D31"/>
    <a:srgbClr val="FFD65A"/>
    <a:srgbClr val="52CBB9"/>
    <a:srgbClr val="B43500"/>
    <a:srgbClr val="AF5200"/>
    <a:srgbClr val="AC770D"/>
    <a:srgbClr val="A5A5A5"/>
    <a:srgbClr val="213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0B271B-2191-CF43-49C7-1B0ACE7FB321}" v="2234" dt="2025-06-10T03:07:39.830"/>
    <p1510:client id="{59151415-156D-A4EC-652A-B6303D789678}" v="147" dt="2025-06-09T06:34:35.957"/>
    <p1510:client id="{7BE94F4E-4911-8B17-8839-F07906B2972D}" v="1" dt="2025-06-09T09:02:28.415"/>
    <p1510:client id="{AA3C0A52-CE73-148A-3668-280B324C55ED}" v="267" dt="2025-06-09T03:04:48.786"/>
    <p1510:client id="{B37804F6-DF89-3E56-D64F-CDFB4736D7F4}" v="67" dt="2025-06-10T00:27:23.6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diagrams/_rels/data1.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6EB5C5-4C47-2649-9FEB-CF6DC11CF1F9}" type="doc">
      <dgm:prSet loTypeId="urn:microsoft.com/office/officeart/2008/layout/VerticalCurvedList" loCatId="" qsTypeId="urn:microsoft.com/office/officeart/2005/8/quickstyle/simple1" qsCatId="simple" csTypeId="urn:microsoft.com/office/officeart/2005/8/colors/colorful3" csCatId="colorful" phldr="1"/>
      <dgm:spPr/>
      <dgm:t>
        <a:bodyPr/>
        <a:lstStyle/>
        <a:p>
          <a:endParaRPr lang="en-US"/>
        </a:p>
      </dgm:t>
    </dgm:pt>
    <dgm:pt modelId="{1A06DA77-E415-0C45-A4E7-D538C56D0831}">
      <dgm:prSet phldrT="[Text]"/>
      <dgm:spPr/>
      <dgm:t>
        <a:bodyPr/>
        <a:lstStyle/>
        <a:p>
          <a:pPr algn="l"/>
          <a:r>
            <a:rPr lang="en-US" b="0" i="0">
              <a:latin typeface="Arial" panose="020B0604020202020204" pitchFamily="34" charset="0"/>
              <a:ea typeface="Helvetica Neue Light" panose="02000403000000020004" pitchFamily="2" charset="0"/>
              <a:cs typeface="Arial" panose="020B0604020202020204" pitchFamily="34" charset="0"/>
            </a:rPr>
            <a:t>WATER STORES ENERGY</a:t>
          </a:r>
          <a:br>
            <a:rPr lang="en-US" b="0" i="0">
              <a:latin typeface="Arial" panose="020B0604020202020204" pitchFamily="34" charset="0"/>
              <a:ea typeface="Helvetica Neue Light" panose="02000403000000020004" pitchFamily="2" charset="0"/>
              <a:cs typeface="Arial" panose="020B0604020202020204" pitchFamily="34" charset="0"/>
            </a:rPr>
          </a:br>
          <a:r>
            <a:rPr lang="en-US" b="0" i="0">
              <a:solidFill>
                <a:schemeClr val="tx1">
                  <a:lumMod val="75000"/>
                  <a:lumOff val="25000"/>
                </a:schemeClr>
              </a:solidFill>
              <a:latin typeface="Arial" panose="020B0604020202020204" pitchFamily="34" charset="0"/>
              <a:ea typeface="Helvetica Neue Light" panose="02000403000000020004" pitchFamily="2" charset="0"/>
              <a:cs typeface="Arial" panose="020B0604020202020204" pitchFamily="34" charset="0"/>
            </a:rPr>
            <a:t>THE ‘CENTRAL BANK’ OF THE EARTH SYSTEM</a:t>
          </a:r>
        </a:p>
      </dgm:t>
    </dgm:pt>
    <dgm:pt modelId="{DF073F2C-F6F5-404D-AB00-58249F5832AD}" type="parTrans" cxnId="{7DD9B5CB-5F16-FB45-BFC8-073C8BBF28B2}">
      <dgm:prSet/>
      <dgm:spPr/>
      <dgm:t>
        <a:bodyPr/>
        <a:lstStyle/>
        <a:p>
          <a:endParaRPr lang="en-US"/>
        </a:p>
      </dgm:t>
    </dgm:pt>
    <dgm:pt modelId="{DA567F70-7B57-994E-B8FC-AFD15D7E58F1}" type="sibTrans" cxnId="{7DD9B5CB-5F16-FB45-BFC8-073C8BBF28B2}">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t>
        <a:bodyPr/>
        <a:lstStyle/>
        <a:p>
          <a:endParaRPr lang="en-US"/>
        </a:p>
      </dgm:t>
      <dgm:extLst>
        <a:ext uri="{E40237B7-FDA0-4F09-8148-C483321AD2D9}">
          <dgm14:cNvPr xmlns:dgm14="http://schemas.microsoft.com/office/drawing/2010/diagram" id="0" name="" descr="Safe with solid fill"/>
        </a:ext>
      </dgm:extLst>
    </dgm:pt>
    <dgm:pt modelId="{A44CC6CF-F403-8746-8790-D38212B9F5BC}">
      <dgm:prSet phldrT="[Text]"/>
      <dgm:spPr/>
      <dgm:t>
        <a:bodyPr/>
        <a:lstStyle/>
        <a:p>
          <a:pPr algn="l"/>
          <a:r>
            <a:rPr lang="en-US" b="0" i="0">
              <a:latin typeface="Arial" panose="020B0604020202020204" pitchFamily="34" charset="0"/>
              <a:ea typeface="Helvetica Neue Light" panose="02000403000000020004" pitchFamily="2" charset="0"/>
              <a:cs typeface="Arial" panose="020B0604020202020204" pitchFamily="34" charset="0"/>
            </a:rPr>
            <a:t>WATER CONVERTS ENERGY</a:t>
          </a:r>
          <a:br>
            <a:rPr lang="en-US" b="0" i="0">
              <a:latin typeface="Arial" panose="020B0604020202020204" pitchFamily="34" charset="0"/>
              <a:ea typeface="Helvetica Neue Light" panose="02000403000000020004" pitchFamily="2" charset="0"/>
              <a:cs typeface="Arial" panose="020B0604020202020204" pitchFamily="34" charset="0"/>
            </a:rPr>
          </a:br>
          <a:r>
            <a:rPr lang="en-US" b="0" i="0">
              <a:solidFill>
                <a:schemeClr val="tx1">
                  <a:lumMod val="75000"/>
                  <a:lumOff val="25000"/>
                </a:schemeClr>
              </a:solidFill>
              <a:latin typeface="Arial" panose="020B0604020202020204" pitchFamily="34" charset="0"/>
              <a:ea typeface="Helvetica Neue Light" panose="02000403000000020004" pitchFamily="2" charset="0"/>
              <a:cs typeface="Arial" panose="020B0604020202020204" pitchFamily="34" charset="0"/>
            </a:rPr>
            <a:t>PHASE CHANGES</a:t>
          </a:r>
        </a:p>
      </dgm:t>
    </dgm:pt>
    <dgm:pt modelId="{C5619062-1B83-5C48-BEAE-7E0EA3E241D4}" type="parTrans" cxnId="{3B345677-1A63-D84C-9E9D-50C7DE9193DE}">
      <dgm:prSet/>
      <dgm:spPr/>
      <dgm:t>
        <a:bodyPr/>
        <a:lstStyle/>
        <a:p>
          <a:endParaRPr lang="en-US"/>
        </a:p>
      </dgm:t>
    </dgm:pt>
    <dgm:pt modelId="{748B5246-2674-AE4B-9BF3-366A98D088F3}" type="sibTrans" cxnId="{3B345677-1A63-D84C-9E9D-50C7DE9193DE}">
      <dgm:prSet/>
      <dgm:spPr/>
      <dgm:t>
        <a:bodyPr/>
        <a:lstStyle/>
        <a:p>
          <a:endParaRPr lang="en-US"/>
        </a:p>
      </dgm:t>
    </dgm:pt>
    <dgm:pt modelId="{E3F2BA7C-2F8B-2843-B1C8-9A698DA22F4B}">
      <dgm:prSet phldrT="[Text]"/>
      <dgm:spPr/>
      <dgm:t>
        <a:bodyPr/>
        <a:lstStyle/>
        <a:p>
          <a:pPr algn="l"/>
          <a:r>
            <a:rPr lang="en-US" b="0" i="0">
              <a:latin typeface="Arial" panose="020B0604020202020204" pitchFamily="34" charset="0"/>
              <a:ea typeface="Helvetica Neue Light" panose="02000403000000020004" pitchFamily="2" charset="0"/>
              <a:cs typeface="Arial" panose="020B0604020202020204" pitchFamily="34" charset="0"/>
            </a:rPr>
            <a:t>WATER MOVES ENERGY</a:t>
          </a:r>
          <a:br>
            <a:rPr lang="en-US" b="0" i="0">
              <a:latin typeface="Arial" panose="020B0604020202020204" pitchFamily="34" charset="0"/>
              <a:ea typeface="Helvetica Neue Light" panose="02000403000000020004" pitchFamily="2" charset="0"/>
              <a:cs typeface="Arial" panose="020B0604020202020204" pitchFamily="34" charset="0"/>
            </a:rPr>
          </a:br>
          <a:r>
            <a:rPr lang="en-US" b="0" i="0">
              <a:solidFill>
                <a:schemeClr val="tx1">
                  <a:lumMod val="75000"/>
                  <a:lumOff val="25000"/>
                </a:schemeClr>
              </a:solidFill>
              <a:latin typeface="Arial" panose="020B0604020202020204" pitchFamily="34" charset="0"/>
              <a:ea typeface="Helvetica Neue Light" panose="02000403000000020004" pitchFamily="2" charset="0"/>
              <a:cs typeface="Arial" panose="020B0604020202020204" pitchFamily="34" charset="0"/>
            </a:rPr>
            <a:t>FLUID SUNSHINE</a:t>
          </a:r>
        </a:p>
      </dgm:t>
    </dgm:pt>
    <dgm:pt modelId="{A39C40B4-7926-FB4F-A769-E6A3B7886920}" type="parTrans" cxnId="{DBD703D4-A267-AE4F-85B6-5898948FC332}">
      <dgm:prSet/>
      <dgm:spPr/>
      <dgm:t>
        <a:bodyPr/>
        <a:lstStyle/>
        <a:p>
          <a:endParaRPr lang="en-US"/>
        </a:p>
      </dgm:t>
    </dgm:pt>
    <dgm:pt modelId="{8EBFC350-CFE4-7E48-9A2B-4FD556E16621}" type="sibTrans" cxnId="{DBD703D4-A267-AE4F-85B6-5898948FC332}">
      <dgm:prSet/>
      <dgm:spPr/>
      <dgm:t>
        <a:bodyPr/>
        <a:lstStyle/>
        <a:p>
          <a:endParaRPr lang="en-US"/>
        </a:p>
      </dgm:t>
    </dgm:pt>
    <dgm:pt modelId="{97F83ED4-C45A-E54F-BF6F-AE10890E52E8}">
      <dgm:prSet/>
      <dgm:spPr/>
      <dgm:t>
        <a:bodyPr/>
        <a:lstStyle/>
        <a:p>
          <a:pPr algn="l"/>
          <a:r>
            <a:rPr lang="en-US" b="0" i="0">
              <a:latin typeface="Arial" panose="020B0604020202020204" pitchFamily="34" charset="0"/>
              <a:ea typeface="Helvetica Neue Light" panose="02000403000000020004" pitchFamily="2" charset="0"/>
              <a:cs typeface="Arial" panose="020B0604020202020204" pitchFamily="34" charset="0"/>
            </a:rPr>
            <a:t>WATER TRAPS ENERGY</a:t>
          </a:r>
          <a:br>
            <a:rPr lang="en-US" b="0" i="0">
              <a:latin typeface="Arial" panose="020B0604020202020204" pitchFamily="34" charset="0"/>
              <a:ea typeface="Helvetica Neue Light" panose="02000403000000020004" pitchFamily="2" charset="0"/>
              <a:cs typeface="Arial" panose="020B0604020202020204" pitchFamily="34" charset="0"/>
            </a:rPr>
          </a:br>
          <a:r>
            <a:rPr lang="en-US" b="0" i="0">
              <a:solidFill>
                <a:schemeClr val="bg2">
                  <a:lumMod val="25000"/>
                </a:schemeClr>
              </a:solidFill>
              <a:latin typeface="Arial" panose="020B0604020202020204" pitchFamily="34" charset="0"/>
              <a:ea typeface="Helvetica Neue Light" panose="02000403000000020004" pitchFamily="2" charset="0"/>
              <a:cs typeface="Arial" panose="020B0604020202020204" pitchFamily="34" charset="0"/>
            </a:rPr>
            <a:t>GREENHOUSE &amp; ALBEDO EFFECTS</a:t>
          </a:r>
        </a:p>
      </dgm:t>
    </dgm:pt>
    <dgm:pt modelId="{A7919EF9-86A4-C642-AAC7-ADE0A73C19D0}" type="parTrans" cxnId="{118E81FE-6ABD-7C4E-9369-B337CD255970}">
      <dgm:prSet/>
      <dgm:spPr/>
      <dgm:t>
        <a:bodyPr/>
        <a:lstStyle/>
        <a:p>
          <a:endParaRPr lang="en-US"/>
        </a:p>
      </dgm:t>
    </dgm:pt>
    <dgm:pt modelId="{EBF76FF8-EFB7-F944-8862-F3EA795E8BA9}" type="sibTrans" cxnId="{118E81FE-6ABD-7C4E-9369-B337CD255970}">
      <dgm:prSet/>
      <dgm:spPr/>
      <dgm:t>
        <a:bodyPr/>
        <a:lstStyle/>
        <a:p>
          <a:endParaRPr lang="en-US"/>
        </a:p>
      </dgm:t>
    </dgm:pt>
    <dgm:pt modelId="{593044F1-A923-1247-AF0B-54A9CA0DBC8A}" type="pres">
      <dgm:prSet presAssocID="{086EB5C5-4C47-2649-9FEB-CF6DC11CF1F9}" presName="Name0" presStyleCnt="0">
        <dgm:presLayoutVars>
          <dgm:chMax val="7"/>
          <dgm:chPref val="7"/>
          <dgm:dir/>
        </dgm:presLayoutVars>
      </dgm:prSet>
      <dgm:spPr/>
    </dgm:pt>
    <dgm:pt modelId="{6655FB24-2A7B-2E43-83CD-EB758FB75DAB}" type="pres">
      <dgm:prSet presAssocID="{086EB5C5-4C47-2649-9FEB-CF6DC11CF1F9}" presName="Name1" presStyleCnt="0"/>
      <dgm:spPr/>
    </dgm:pt>
    <dgm:pt modelId="{D3812FEA-D9FC-CD41-BAEB-4D245579015B}" type="pres">
      <dgm:prSet presAssocID="{086EB5C5-4C47-2649-9FEB-CF6DC11CF1F9}" presName="cycle" presStyleCnt="0"/>
      <dgm:spPr/>
    </dgm:pt>
    <dgm:pt modelId="{8B1FE6C7-FD0B-1A4A-A984-0CCEDCDCDB0E}" type="pres">
      <dgm:prSet presAssocID="{086EB5C5-4C47-2649-9FEB-CF6DC11CF1F9}" presName="srcNode" presStyleLbl="node1" presStyleIdx="0" presStyleCnt="4"/>
      <dgm:spPr/>
    </dgm:pt>
    <dgm:pt modelId="{9E0B4B31-67A7-BC49-BFC2-715BC1B3A2F7}" type="pres">
      <dgm:prSet presAssocID="{086EB5C5-4C47-2649-9FEB-CF6DC11CF1F9}" presName="conn" presStyleLbl="parChTrans1D2" presStyleIdx="0" presStyleCnt="1"/>
      <dgm:spPr/>
    </dgm:pt>
    <dgm:pt modelId="{F285E54D-E124-6947-933D-3BF72BCAF47B}" type="pres">
      <dgm:prSet presAssocID="{086EB5C5-4C47-2649-9FEB-CF6DC11CF1F9}" presName="extraNode" presStyleLbl="node1" presStyleIdx="0" presStyleCnt="4"/>
      <dgm:spPr/>
    </dgm:pt>
    <dgm:pt modelId="{5F68CCC5-EC84-3240-B1AC-98E2FBD0B057}" type="pres">
      <dgm:prSet presAssocID="{086EB5C5-4C47-2649-9FEB-CF6DC11CF1F9}" presName="dstNode" presStyleLbl="node1" presStyleIdx="0" presStyleCnt="4"/>
      <dgm:spPr/>
    </dgm:pt>
    <dgm:pt modelId="{5919B311-FC2C-FD4E-9F99-6BEB6AC989D9}" type="pres">
      <dgm:prSet presAssocID="{1A06DA77-E415-0C45-A4E7-D538C56D0831}" presName="text_1" presStyleLbl="node1" presStyleIdx="0" presStyleCnt="4">
        <dgm:presLayoutVars>
          <dgm:bulletEnabled val="1"/>
        </dgm:presLayoutVars>
      </dgm:prSet>
      <dgm:spPr/>
    </dgm:pt>
    <dgm:pt modelId="{DE74E7F3-814D-F441-934F-D422439FF50E}" type="pres">
      <dgm:prSet presAssocID="{1A06DA77-E415-0C45-A4E7-D538C56D0831}" presName="accent_1" presStyleCnt="0"/>
      <dgm:spPr/>
    </dgm:pt>
    <dgm:pt modelId="{3292B8CF-84ED-0E45-BBFB-5A2613A37EC5}" type="pres">
      <dgm:prSet presAssocID="{1A06DA77-E415-0C45-A4E7-D538C56D0831}" presName="accentRepeatNode" presStyleLbl="solidFgAcc1" presStyleIdx="0" presStyleCnt="4"/>
      <dgm:spPr/>
    </dgm:pt>
    <dgm:pt modelId="{7786CFA9-569A-4F43-8B9B-253D2FF6FEBE}" type="pres">
      <dgm:prSet presAssocID="{A44CC6CF-F403-8746-8790-D38212B9F5BC}" presName="text_2" presStyleLbl="node1" presStyleIdx="1" presStyleCnt="4">
        <dgm:presLayoutVars>
          <dgm:bulletEnabled val="1"/>
        </dgm:presLayoutVars>
      </dgm:prSet>
      <dgm:spPr/>
    </dgm:pt>
    <dgm:pt modelId="{D62C4B20-BAD1-2349-A1E1-7C2713813F97}" type="pres">
      <dgm:prSet presAssocID="{A44CC6CF-F403-8746-8790-D38212B9F5BC}" presName="accent_2" presStyleCnt="0"/>
      <dgm:spPr/>
    </dgm:pt>
    <dgm:pt modelId="{0011979A-98FB-E441-A6AC-82466326DCFA}" type="pres">
      <dgm:prSet presAssocID="{A44CC6CF-F403-8746-8790-D38212B9F5BC}" presName="accentRepeatNode" presStyleLbl="solidFgAcc1" presStyleIdx="1" presStyleCnt="4"/>
      <dgm:spPr/>
    </dgm:pt>
    <dgm:pt modelId="{557EA859-9F2E-B449-9970-BECA59A90F42}" type="pres">
      <dgm:prSet presAssocID="{E3F2BA7C-2F8B-2843-B1C8-9A698DA22F4B}" presName="text_3" presStyleLbl="node1" presStyleIdx="2" presStyleCnt="4">
        <dgm:presLayoutVars>
          <dgm:bulletEnabled val="1"/>
        </dgm:presLayoutVars>
      </dgm:prSet>
      <dgm:spPr/>
    </dgm:pt>
    <dgm:pt modelId="{BB24D66B-20EC-4D4B-9051-46C145DDAB8F}" type="pres">
      <dgm:prSet presAssocID="{E3F2BA7C-2F8B-2843-B1C8-9A698DA22F4B}" presName="accent_3" presStyleCnt="0"/>
      <dgm:spPr/>
    </dgm:pt>
    <dgm:pt modelId="{DECD43F4-5EE1-524F-97C5-3B60C2C0AB0D}" type="pres">
      <dgm:prSet presAssocID="{E3F2BA7C-2F8B-2843-B1C8-9A698DA22F4B}" presName="accentRepeatNode" presStyleLbl="solidFgAcc1" presStyleIdx="2" presStyleCnt="4"/>
      <dgm:spPr/>
    </dgm:pt>
    <dgm:pt modelId="{FAB54B35-8D6E-9C48-897D-46D4ED1FF9DB}" type="pres">
      <dgm:prSet presAssocID="{97F83ED4-C45A-E54F-BF6F-AE10890E52E8}" presName="text_4" presStyleLbl="node1" presStyleIdx="3" presStyleCnt="4">
        <dgm:presLayoutVars>
          <dgm:bulletEnabled val="1"/>
        </dgm:presLayoutVars>
      </dgm:prSet>
      <dgm:spPr/>
    </dgm:pt>
    <dgm:pt modelId="{39ACDC79-AB0B-854D-A670-1AFFC8AEBB79}" type="pres">
      <dgm:prSet presAssocID="{97F83ED4-C45A-E54F-BF6F-AE10890E52E8}" presName="accent_4" presStyleCnt="0"/>
      <dgm:spPr/>
    </dgm:pt>
    <dgm:pt modelId="{F216556E-CC29-0141-9970-C17DF7310D98}" type="pres">
      <dgm:prSet presAssocID="{97F83ED4-C45A-E54F-BF6F-AE10890E52E8}" presName="accentRepeatNode" presStyleLbl="solidFgAcc1" presStyleIdx="3" presStyleCnt="4"/>
      <dgm:spPr/>
    </dgm:pt>
  </dgm:ptLst>
  <dgm:cxnLst>
    <dgm:cxn modelId="{C5DF2B03-CBA5-9A43-869B-9349D50EA332}" type="presOf" srcId="{DA567F70-7B57-994E-B8FC-AFD15D7E58F1}" destId="{9E0B4B31-67A7-BC49-BFC2-715BC1B3A2F7}" srcOrd="0" destOrd="0" presId="urn:microsoft.com/office/officeart/2008/layout/VerticalCurvedList"/>
    <dgm:cxn modelId="{9186E817-8C59-0B46-9D41-A7497A9FB118}" type="presOf" srcId="{97F83ED4-C45A-E54F-BF6F-AE10890E52E8}" destId="{FAB54B35-8D6E-9C48-897D-46D4ED1FF9DB}" srcOrd="0" destOrd="0" presId="urn:microsoft.com/office/officeart/2008/layout/VerticalCurvedList"/>
    <dgm:cxn modelId="{A2A1FB1C-04BA-0E47-A971-F9AE271C1D8C}" type="presOf" srcId="{086EB5C5-4C47-2649-9FEB-CF6DC11CF1F9}" destId="{593044F1-A923-1247-AF0B-54A9CA0DBC8A}" srcOrd="0" destOrd="0" presId="urn:microsoft.com/office/officeart/2008/layout/VerticalCurvedList"/>
    <dgm:cxn modelId="{A0759B51-BBF4-2F43-8081-828900AD028B}" type="presOf" srcId="{E3F2BA7C-2F8B-2843-B1C8-9A698DA22F4B}" destId="{557EA859-9F2E-B449-9970-BECA59A90F42}" srcOrd="0" destOrd="0" presId="urn:microsoft.com/office/officeart/2008/layout/VerticalCurvedList"/>
    <dgm:cxn modelId="{3B345677-1A63-D84C-9E9D-50C7DE9193DE}" srcId="{086EB5C5-4C47-2649-9FEB-CF6DC11CF1F9}" destId="{A44CC6CF-F403-8746-8790-D38212B9F5BC}" srcOrd="1" destOrd="0" parTransId="{C5619062-1B83-5C48-BEAE-7E0EA3E241D4}" sibTransId="{748B5246-2674-AE4B-9BF3-366A98D088F3}"/>
    <dgm:cxn modelId="{4BB96E7A-6DB0-0D45-8CDD-67F0A160666A}" type="presOf" srcId="{1A06DA77-E415-0C45-A4E7-D538C56D0831}" destId="{5919B311-FC2C-FD4E-9F99-6BEB6AC989D9}" srcOrd="0" destOrd="0" presId="urn:microsoft.com/office/officeart/2008/layout/VerticalCurvedList"/>
    <dgm:cxn modelId="{7E8585A6-D1DA-654E-A22D-4E185362EFBA}" type="presOf" srcId="{A44CC6CF-F403-8746-8790-D38212B9F5BC}" destId="{7786CFA9-569A-4F43-8B9B-253D2FF6FEBE}" srcOrd="0" destOrd="0" presId="urn:microsoft.com/office/officeart/2008/layout/VerticalCurvedList"/>
    <dgm:cxn modelId="{7DD9B5CB-5F16-FB45-BFC8-073C8BBF28B2}" srcId="{086EB5C5-4C47-2649-9FEB-CF6DC11CF1F9}" destId="{1A06DA77-E415-0C45-A4E7-D538C56D0831}" srcOrd="0" destOrd="0" parTransId="{DF073F2C-F6F5-404D-AB00-58249F5832AD}" sibTransId="{DA567F70-7B57-994E-B8FC-AFD15D7E58F1}"/>
    <dgm:cxn modelId="{DBD703D4-A267-AE4F-85B6-5898948FC332}" srcId="{086EB5C5-4C47-2649-9FEB-CF6DC11CF1F9}" destId="{E3F2BA7C-2F8B-2843-B1C8-9A698DA22F4B}" srcOrd="2" destOrd="0" parTransId="{A39C40B4-7926-FB4F-A769-E6A3B7886920}" sibTransId="{8EBFC350-CFE4-7E48-9A2B-4FD556E16621}"/>
    <dgm:cxn modelId="{118E81FE-6ABD-7C4E-9369-B337CD255970}" srcId="{086EB5C5-4C47-2649-9FEB-CF6DC11CF1F9}" destId="{97F83ED4-C45A-E54F-BF6F-AE10890E52E8}" srcOrd="3" destOrd="0" parTransId="{A7919EF9-86A4-C642-AAC7-ADE0A73C19D0}" sibTransId="{EBF76FF8-EFB7-F944-8862-F3EA795E8BA9}"/>
    <dgm:cxn modelId="{700F0A3E-AF1D-2E48-B748-5BD172C973DD}" type="presParOf" srcId="{593044F1-A923-1247-AF0B-54A9CA0DBC8A}" destId="{6655FB24-2A7B-2E43-83CD-EB758FB75DAB}" srcOrd="0" destOrd="0" presId="urn:microsoft.com/office/officeart/2008/layout/VerticalCurvedList"/>
    <dgm:cxn modelId="{FCCFF883-A0E8-4B47-9464-E5967C7BB649}" type="presParOf" srcId="{6655FB24-2A7B-2E43-83CD-EB758FB75DAB}" destId="{D3812FEA-D9FC-CD41-BAEB-4D245579015B}" srcOrd="0" destOrd="0" presId="urn:microsoft.com/office/officeart/2008/layout/VerticalCurvedList"/>
    <dgm:cxn modelId="{F9863B6B-51DA-D44A-9DCC-A1DC789189A1}" type="presParOf" srcId="{D3812FEA-D9FC-CD41-BAEB-4D245579015B}" destId="{8B1FE6C7-FD0B-1A4A-A984-0CCEDCDCDB0E}" srcOrd="0" destOrd="0" presId="urn:microsoft.com/office/officeart/2008/layout/VerticalCurvedList"/>
    <dgm:cxn modelId="{CDE565F9-F994-1944-979E-5349F6471D26}" type="presParOf" srcId="{D3812FEA-D9FC-CD41-BAEB-4D245579015B}" destId="{9E0B4B31-67A7-BC49-BFC2-715BC1B3A2F7}" srcOrd="1" destOrd="0" presId="urn:microsoft.com/office/officeart/2008/layout/VerticalCurvedList"/>
    <dgm:cxn modelId="{C5602B5C-1395-2C4C-A7EE-CAB020F8FD8B}" type="presParOf" srcId="{D3812FEA-D9FC-CD41-BAEB-4D245579015B}" destId="{F285E54D-E124-6947-933D-3BF72BCAF47B}" srcOrd="2" destOrd="0" presId="urn:microsoft.com/office/officeart/2008/layout/VerticalCurvedList"/>
    <dgm:cxn modelId="{FCC51851-AD1E-E74F-A7CA-471E2DE09F03}" type="presParOf" srcId="{D3812FEA-D9FC-CD41-BAEB-4D245579015B}" destId="{5F68CCC5-EC84-3240-B1AC-98E2FBD0B057}" srcOrd="3" destOrd="0" presId="urn:microsoft.com/office/officeart/2008/layout/VerticalCurvedList"/>
    <dgm:cxn modelId="{E02E0B6E-4210-8A4C-8226-36B04DFEE29F}" type="presParOf" srcId="{6655FB24-2A7B-2E43-83CD-EB758FB75DAB}" destId="{5919B311-FC2C-FD4E-9F99-6BEB6AC989D9}" srcOrd="1" destOrd="0" presId="urn:microsoft.com/office/officeart/2008/layout/VerticalCurvedList"/>
    <dgm:cxn modelId="{2B5E0ECE-367D-044B-8329-95CCB88CEB7C}" type="presParOf" srcId="{6655FB24-2A7B-2E43-83CD-EB758FB75DAB}" destId="{DE74E7F3-814D-F441-934F-D422439FF50E}" srcOrd="2" destOrd="0" presId="urn:microsoft.com/office/officeart/2008/layout/VerticalCurvedList"/>
    <dgm:cxn modelId="{095CC78C-68FA-E846-9974-2EFD527EB152}" type="presParOf" srcId="{DE74E7F3-814D-F441-934F-D422439FF50E}" destId="{3292B8CF-84ED-0E45-BBFB-5A2613A37EC5}" srcOrd="0" destOrd="0" presId="urn:microsoft.com/office/officeart/2008/layout/VerticalCurvedList"/>
    <dgm:cxn modelId="{00B9BF24-27B4-3D46-A959-20CF99DE8824}" type="presParOf" srcId="{6655FB24-2A7B-2E43-83CD-EB758FB75DAB}" destId="{7786CFA9-569A-4F43-8B9B-253D2FF6FEBE}" srcOrd="3" destOrd="0" presId="urn:microsoft.com/office/officeart/2008/layout/VerticalCurvedList"/>
    <dgm:cxn modelId="{A47BCA78-D711-9E4C-9DF0-69D60DEB6B2E}" type="presParOf" srcId="{6655FB24-2A7B-2E43-83CD-EB758FB75DAB}" destId="{D62C4B20-BAD1-2349-A1E1-7C2713813F97}" srcOrd="4" destOrd="0" presId="urn:microsoft.com/office/officeart/2008/layout/VerticalCurvedList"/>
    <dgm:cxn modelId="{DE45E32B-C45A-4D4A-B6F7-123F7047FD23}" type="presParOf" srcId="{D62C4B20-BAD1-2349-A1E1-7C2713813F97}" destId="{0011979A-98FB-E441-A6AC-82466326DCFA}" srcOrd="0" destOrd="0" presId="urn:microsoft.com/office/officeart/2008/layout/VerticalCurvedList"/>
    <dgm:cxn modelId="{1F9FEBA9-04A7-F84E-BA8F-8E9B15CEA698}" type="presParOf" srcId="{6655FB24-2A7B-2E43-83CD-EB758FB75DAB}" destId="{557EA859-9F2E-B449-9970-BECA59A90F42}" srcOrd="5" destOrd="0" presId="urn:microsoft.com/office/officeart/2008/layout/VerticalCurvedList"/>
    <dgm:cxn modelId="{A3F72EF7-A151-114A-A202-A78805F74553}" type="presParOf" srcId="{6655FB24-2A7B-2E43-83CD-EB758FB75DAB}" destId="{BB24D66B-20EC-4D4B-9051-46C145DDAB8F}" srcOrd="6" destOrd="0" presId="urn:microsoft.com/office/officeart/2008/layout/VerticalCurvedList"/>
    <dgm:cxn modelId="{B30F11AC-7BAA-754D-AD70-1CF3989025FB}" type="presParOf" srcId="{BB24D66B-20EC-4D4B-9051-46C145DDAB8F}" destId="{DECD43F4-5EE1-524F-97C5-3B60C2C0AB0D}" srcOrd="0" destOrd="0" presId="urn:microsoft.com/office/officeart/2008/layout/VerticalCurvedList"/>
    <dgm:cxn modelId="{12BA5615-3AFD-CD44-8B13-C5E4AC1088D6}" type="presParOf" srcId="{6655FB24-2A7B-2E43-83CD-EB758FB75DAB}" destId="{FAB54B35-8D6E-9C48-897D-46D4ED1FF9DB}" srcOrd="7" destOrd="0" presId="urn:microsoft.com/office/officeart/2008/layout/VerticalCurvedList"/>
    <dgm:cxn modelId="{64F4F213-9887-FF4B-8244-16B02302B247}" type="presParOf" srcId="{6655FB24-2A7B-2E43-83CD-EB758FB75DAB}" destId="{39ACDC79-AB0B-854D-A670-1AFFC8AEBB79}" srcOrd="8" destOrd="0" presId="urn:microsoft.com/office/officeart/2008/layout/VerticalCurvedList"/>
    <dgm:cxn modelId="{8E15269F-A0D4-334B-BB56-EFF5CD210888}" type="presParOf" srcId="{39ACDC79-AB0B-854D-A670-1AFFC8AEBB79}" destId="{F216556E-CC29-0141-9970-C17DF7310D9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60DD9D-B1DC-934F-BE80-BC186E915911}"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EA3F9EC6-0DF5-4B43-984E-46D38BE2BF27}">
      <dgm:prSet phldrT="[Text]" custT="1"/>
      <dgm:spPr/>
      <dgm:t>
        <a:bodyPr/>
        <a:lstStyle/>
        <a:p>
          <a:r>
            <a:rPr lang="en-US" sz="4000">
              <a:solidFill>
                <a:schemeClr val="bg1"/>
              </a:solidFill>
              <a:latin typeface="Arial" panose="020B0604020202020204" pitchFamily="34" charset="0"/>
              <a:cs typeface="Arial" panose="020B0604020202020204" pitchFamily="34" charset="0"/>
            </a:rPr>
            <a:t>Dynamics</a:t>
          </a:r>
        </a:p>
      </dgm:t>
    </dgm:pt>
    <dgm:pt modelId="{C66447F4-57A2-704B-BCD1-293D850EB9CD}" type="parTrans" cxnId="{3373341D-F490-AE4A-819F-60AF1E4ADDA5}">
      <dgm:prSet/>
      <dgm:spPr/>
      <dgm:t>
        <a:bodyPr/>
        <a:lstStyle/>
        <a:p>
          <a:endParaRPr lang="en-US"/>
        </a:p>
      </dgm:t>
    </dgm:pt>
    <dgm:pt modelId="{78056B3E-C556-7146-9ED3-AB96339F425A}" type="sibTrans" cxnId="{3373341D-F490-AE4A-819F-60AF1E4ADDA5}">
      <dgm:prSet/>
      <dgm:spPr>
        <a:solidFill>
          <a:schemeClr val="accent5"/>
        </a:solidFill>
      </dgm:spPr>
      <dgm:t>
        <a:bodyPr/>
        <a:lstStyle/>
        <a:p>
          <a:endParaRPr lang="en-US"/>
        </a:p>
      </dgm:t>
    </dgm:pt>
    <dgm:pt modelId="{E55B1B6F-BF8B-4C41-A9C6-7B5681374BFB}">
      <dgm:prSet phldrT="[Text]" custT="1"/>
      <dgm:spPr/>
      <dgm:t>
        <a:bodyPr/>
        <a:lstStyle/>
        <a:p>
          <a:r>
            <a:rPr lang="en-US" sz="4000">
              <a:solidFill>
                <a:schemeClr val="bg1"/>
              </a:solidFill>
              <a:latin typeface="Arial" panose="020B0604020202020204" pitchFamily="34" charset="0"/>
              <a:cs typeface="Arial" panose="020B0604020202020204" pitchFamily="34" charset="0"/>
            </a:rPr>
            <a:t>Physics</a:t>
          </a:r>
        </a:p>
      </dgm:t>
    </dgm:pt>
    <dgm:pt modelId="{F33F87ED-8079-EF47-87E3-76D29766FA50}" type="parTrans" cxnId="{82EB7FD5-25ED-C546-8535-D251DB999FEA}">
      <dgm:prSet/>
      <dgm:spPr/>
      <dgm:t>
        <a:bodyPr/>
        <a:lstStyle/>
        <a:p>
          <a:endParaRPr lang="en-US"/>
        </a:p>
      </dgm:t>
    </dgm:pt>
    <dgm:pt modelId="{19952B29-8690-824F-B6C8-0065013142CE}" type="sibTrans" cxnId="{82EB7FD5-25ED-C546-8535-D251DB999FEA}">
      <dgm:prSet/>
      <dgm:spPr>
        <a:solidFill>
          <a:schemeClr val="accent5"/>
        </a:solidFill>
      </dgm:spPr>
      <dgm:t>
        <a:bodyPr/>
        <a:lstStyle/>
        <a:p>
          <a:endParaRPr lang="en-US"/>
        </a:p>
      </dgm:t>
    </dgm:pt>
    <dgm:pt modelId="{27E29C31-F3E5-344C-99B0-C03471966123}" type="pres">
      <dgm:prSet presAssocID="{8F60DD9D-B1DC-934F-BE80-BC186E915911}" presName="cycle" presStyleCnt="0">
        <dgm:presLayoutVars>
          <dgm:dir/>
          <dgm:resizeHandles val="exact"/>
        </dgm:presLayoutVars>
      </dgm:prSet>
      <dgm:spPr/>
    </dgm:pt>
    <dgm:pt modelId="{5A86F36C-299F-6F42-BAE4-0E97ECA6E797}" type="pres">
      <dgm:prSet presAssocID="{EA3F9EC6-0DF5-4B43-984E-46D38BE2BF27}" presName="dummy" presStyleCnt="0"/>
      <dgm:spPr/>
    </dgm:pt>
    <dgm:pt modelId="{499EB776-F30C-A243-B399-9CA0B3B1A18A}" type="pres">
      <dgm:prSet presAssocID="{EA3F9EC6-0DF5-4B43-984E-46D38BE2BF27}" presName="node" presStyleLbl="revTx" presStyleIdx="0" presStyleCnt="2">
        <dgm:presLayoutVars>
          <dgm:bulletEnabled val="1"/>
        </dgm:presLayoutVars>
      </dgm:prSet>
      <dgm:spPr/>
    </dgm:pt>
    <dgm:pt modelId="{AA79D688-01B1-3849-885A-0EC9E8F91339}" type="pres">
      <dgm:prSet presAssocID="{78056B3E-C556-7146-9ED3-AB96339F425A}" presName="sibTrans" presStyleLbl="node1" presStyleIdx="0" presStyleCnt="2"/>
      <dgm:spPr/>
    </dgm:pt>
    <dgm:pt modelId="{1EBCA37B-81AB-AF46-9C70-FF3147DB2CFE}" type="pres">
      <dgm:prSet presAssocID="{E55B1B6F-BF8B-4C41-A9C6-7B5681374BFB}" presName="dummy" presStyleCnt="0"/>
      <dgm:spPr/>
    </dgm:pt>
    <dgm:pt modelId="{FB2FA7E7-59A0-284B-83E4-5AC24812AF40}" type="pres">
      <dgm:prSet presAssocID="{E55B1B6F-BF8B-4C41-A9C6-7B5681374BFB}" presName="node" presStyleLbl="revTx" presStyleIdx="1" presStyleCnt="2">
        <dgm:presLayoutVars>
          <dgm:bulletEnabled val="1"/>
        </dgm:presLayoutVars>
      </dgm:prSet>
      <dgm:spPr/>
    </dgm:pt>
    <dgm:pt modelId="{168B2A47-00B1-F04D-B013-D34A797AFEDE}" type="pres">
      <dgm:prSet presAssocID="{19952B29-8690-824F-B6C8-0065013142CE}" presName="sibTrans" presStyleLbl="node1" presStyleIdx="1" presStyleCnt="2"/>
      <dgm:spPr/>
    </dgm:pt>
  </dgm:ptLst>
  <dgm:cxnLst>
    <dgm:cxn modelId="{3373341D-F490-AE4A-819F-60AF1E4ADDA5}" srcId="{8F60DD9D-B1DC-934F-BE80-BC186E915911}" destId="{EA3F9EC6-0DF5-4B43-984E-46D38BE2BF27}" srcOrd="0" destOrd="0" parTransId="{C66447F4-57A2-704B-BCD1-293D850EB9CD}" sibTransId="{78056B3E-C556-7146-9ED3-AB96339F425A}"/>
    <dgm:cxn modelId="{0BC3AB27-7113-3946-BA9A-FCF4E76FC39A}" type="presOf" srcId="{8F60DD9D-B1DC-934F-BE80-BC186E915911}" destId="{27E29C31-F3E5-344C-99B0-C03471966123}" srcOrd="0" destOrd="0" presId="urn:microsoft.com/office/officeart/2005/8/layout/cycle1"/>
    <dgm:cxn modelId="{25686C7A-E0FE-624B-97EB-86720CD809BE}" type="presOf" srcId="{E55B1B6F-BF8B-4C41-A9C6-7B5681374BFB}" destId="{FB2FA7E7-59A0-284B-83E4-5AC24812AF40}" srcOrd="0" destOrd="0" presId="urn:microsoft.com/office/officeart/2005/8/layout/cycle1"/>
    <dgm:cxn modelId="{F6FEA983-0247-BC48-9501-857CB450E26A}" type="presOf" srcId="{EA3F9EC6-0DF5-4B43-984E-46D38BE2BF27}" destId="{499EB776-F30C-A243-B399-9CA0B3B1A18A}" srcOrd="0" destOrd="0" presId="urn:microsoft.com/office/officeart/2005/8/layout/cycle1"/>
    <dgm:cxn modelId="{A591F285-3B12-8845-9933-5626A32285ED}" type="presOf" srcId="{19952B29-8690-824F-B6C8-0065013142CE}" destId="{168B2A47-00B1-F04D-B013-D34A797AFEDE}" srcOrd="0" destOrd="0" presId="urn:microsoft.com/office/officeart/2005/8/layout/cycle1"/>
    <dgm:cxn modelId="{0AA7B6AB-DDC3-E24E-86EF-54BA8C2F4D6D}" type="presOf" srcId="{78056B3E-C556-7146-9ED3-AB96339F425A}" destId="{AA79D688-01B1-3849-885A-0EC9E8F91339}" srcOrd="0" destOrd="0" presId="urn:microsoft.com/office/officeart/2005/8/layout/cycle1"/>
    <dgm:cxn modelId="{82EB7FD5-25ED-C546-8535-D251DB999FEA}" srcId="{8F60DD9D-B1DC-934F-BE80-BC186E915911}" destId="{E55B1B6F-BF8B-4C41-A9C6-7B5681374BFB}" srcOrd="1" destOrd="0" parTransId="{F33F87ED-8079-EF47-87E3-76D29766FA50}" sibTransId="{19952B29-8690-824F-B6C8-0065013142CE}"/>
    <dgm:cxn modelId="{C9992495-3994-6F48-8FCE-D81F4B7CD56B}" type="presParOf" srcId="{27E29C31-F3E5-344C-99B0-C03471966123}" destId="{5A86F36C-299F-6F42-BAE4-0E97ECA6E797}" srcOrd="0" destOrd="0" presId="urn:microsoft.com/office/officeart/2005/8/layout/cycle1"/>
    <dgm:cxn modelId="{08EF964E-B933-CE4D-901F-C0DFA4B15AFB}" type="presParOf" srcId="{27E29C31-F3E5-344C-99B0-C03471966123}" destId="{499EB776-F30C-A243-B399-9CA0B3B1A18A}" srcOrd="1" destOrd="0" presId="urn:microsoft.com/office/officeart/2005/8/layout/cycle1"/>
    <dgm:cxn modelId="{1162088B-6C23-414A-8265-309D80C3E2E8}" type="presParOf" srcId="{27E29C31-F3E5-344C-99B0-C03471966123}" destId="{AA79D688-01B1-3849-885A-0EC9E8F91339}" srcOrd="2" destOrd="0" presId="urn:microsoft.com/office/officeart/2005/8/layout/cycle1"/>
    <dgm:cxn modelId="{70A7EB6B-A984-CD4C-90E5-C6EC48891F00}" type="presParOf" srcId="{27E29C31-F3E5-344C-99B0-C03471966123}" destId="{1EBCA37B-81AB-AF46-9C70-FF3147DB2CFE}" srcOrd="3" destOrd="0" presId="urn:microsoft.com/office/officeart/2005/8/layout/cycle1"/>
    <dgm:cxn modelId="{EEDCCEFE-87D9-B54C-8EEA-DA66F10BE822}" type="presParOf" srcId="{27E29C31-F3E5-344C-99B0-C03471966123}" destId="{FB2FA7E7-59A0-284B-83E4-5AC24812AF40}" srcOrd="4" destOrd="0" presId="urn:microsoft.com/office/officeart/2005/8/layout/cycle1"/>
    <dgm:cxn modelId="{0F6B4C0F-86A7-1A4B-B6FC-7BA03A2887E6}" type="presParOf" srcId="{27E29C31-F3E5-344C-99B0-C03471966123}" destId="{168B2A47-00B1-F04D-B013-D34A797AFEDE}"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B4B31-67A7-BC49-BFC2-715BC1B3A2F7}">
      <dsp:nvSpPr>
        <dsp:cNvPr id="0" name=""/>
        <dsp:cNvSpPr/>
      </dsp:nvSpPr>
      <dsp:spPr>
        <a:xfrm>
          <a:off x="-4257570" y="-653210"/>
          <a:ext cx="5072763" cy="5072763"/>
        </a:xfrm>
        <a:prstGeom prst="blockArc">
          <a:avLst>
            <a:gd name="adj1" fmla="val 18900000"/>
            <a:gd name="adj2" fmla="val 2700000"/>
            <a:gd name="adj3" fmla="val 426"/>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19B311-FC2C-FD4E-9F99-6BEB6AC989D9}">
      <dsp:nvSpPr>
        <dsp:cNvPr id="0" name=""/>
        <dsp:cNvSpPr/>
      </dsp:nvSpPr>
      <dsp:spPr>
        <a:xfrm>
          <a:off x="427086" y="289556"/>
          <a:ext cx="5618427" cy="57941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9910" tIns="45720" rIns="45720" bIns="45720" numCol="1" spcCol="1270" anchor="ctr" anchorCtr="0">
          <a:noAutofit/>
        </a:bodyPr>
        <a:lstStyle/>
        <a:p>
          <a:pPr marL="0" lvl="0" indent="0" algn="l" defTabSz="800100">
            <a:lnSpc>
              <a:spcPct val="90000"/>
            </a:lnSpc>
            <a:spcBef>
              <a:spcPct val="0"/>
            </a:spcBef>
            <a:spcAft>
              <a:spcPct val="35000"/>
            </a:spcAft>
            <a:buNone/>
          </a:pPr>
          <a:r>
            <a:rPr lang="en-US" sz="1800" b="0" i="0" kern="1200">
              <a:latin typeface="Arial" panose="020B0604020202020204" pitchFamily="34" charset="0"/>
              <a:ea typeface="Helvetica Neue Light" panose="02000403000000020004" pitchFamily="2" charset="0"/>
              <a:cs typeface="Arial" panose="020B0604020202020204" pitchFamily="34" charset="0"/>
            </a:rPr>
            <a:t>WATER STORES ENERGY</a:t>
          </a:r>
          <a:br>
            <a:rPr lang="en-US" sz="1800" b="0" i="0" kern="1200">
              <a:latin typeface="Arial" panose="020B0604020202020204" pitchFamily="34" charset="0"/>
              <a:ea typeface="Helvetica Neue Light" panose="02000403000000020004" pitchFamily="2" charset="0"/>
              <a:cs typeface="Arial" panose="020B0604020202020204" pitchFamily="34" charset="0"/>
            </a:rPr>
          </a:br>
          <a:r>
            <a:rPr lang="en-US" sz="1800" b="0" i="0" kern="1200">
              <a:solidFill>
                <a:schemeClr val="tx1">
                  <a:lumMod val="75000"/>
                  <a:lumOff val="25000"/>
                </a:schemeClr>
              </a:solidFill>
              <a:latin typeface="Arial" panose="020B0604020202020204" pitchFamily="34" charset="0"/>
              <a:ea typeface="Helvetica Neue Light" panose="02000403000000020004" pitchFamily="2" charset="0"/>
              <a:cs typeface="Arial" panose="020B0604020202020204" pitchFamily="34" charset="0"/>
            </a:rPr>
            <a:t>THE ‘CENTRAL BANK’ OF THE EARTH SYSTEM</a:t>
          </a:r>
        </a:p>
      </dsp:txBody>
      <dsp:txXfrm>
        <a:off x="427086" y="289556"/>
        <a:ext cx="5618427" cy="579414"/>
      </dsp:txXfrm>
    </dsp:sp>
    <dsp:sp modelId="{3292B8CF-84ED-0E45-BBFB-5A2613A37EC5}">
      <dsp:nvSpPr>
        <dsp:cNvPr id="0" name=""/>
        <dsp:cNvSpPr/>
      </dsp:nvSpPr>
      <dsp:spPr>
        <a:xfrm>
          <a:off x="64953" y="217129"/>
          <a:ext cx="724267" cy="724267"/>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86CFA9-569A-4F43-8B9B-253D2FF6FEBE}">
      <dsp:nvSpPr>
        <dsp:cNvPr id="0" name=""/>
        <dsp:cNvSpPr/>
      </dsp:nvSpPr>
      <dsp:spPr>
        <a:xfrm>
          <a:off x="759278" y="1158828"/>
          <a:ext cx="5286236" cy="579414"/>
        </a:xfrm>
        <a:prstGeom prst="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9910" tIns="45720" rIns="45720" bIns="45720" numCol="1" spcCol="1270" anchor="ctr" anchorCtr="0">
          <a:noAutofit/>
        </a:bodyPr>
        <a:lstStyle/>
        <a:p>
          <a:pPr marL="0" lvl="0" indent="0" algn="l" defTabSz="800100">
            <a:lnSpc>
              <a:spcPct val="90000"/>
            </a:lnSpc>
            <a:spcBef>
              <a:spcPct val="0"/>
            </a:spcBef>
            <a:spcAft>
              <a:spcPct val="35000"/>
            </a:spcAft>
            <a:buNone/>
          </a:pPr>
          <a:r>
            <a:rPr lang="en-US" sz="1800" b="0" i="0" kern="1200">
              <a:latin typeface="Arial" panose="020B0604020202020204" pitchFamily="34" charset="0"/>
              <a:ea typeface="Helvetica Neue Light" panose="02000403000000020004" pitchFamily="2" charset="0"/>
              <a:cs typeface="Arial" panose="020B0604020202020204" pitchFamily="34" charset="0"/>
            </a:rPr>
            <a:t>WATER CONVERTS ENERGY</a:t>
          </a:r>
          <a:br>
            <a:rPr lang="en-US" sz="1800" b="0" i="0" kern="1200">
              <a:latin typeface="Arial" panose="020B0604020202020204" pitchFamily="34" charset="0"/>
              <a:ea typeface="Helvetica Neue Light" panose="02000403000000020004" pitchFamily="2" charset="0"/>
              <a:cs typeface="Arial" panose="020B0604020202020204" pitchFamily="34" charset="0"/>
            </a:rPr>
          </a:br>
          <a:r>
            <a:rPr lang="en-US" sz="1800" b="0" i="0" kern="1200">
              <a:solidFill>
                <a:schemeClr val="tx1">
                  <a:lumMod val="75000"/>
                  <a:lumOff val="25000"/>
                </a:schemeClr>
              </a:solidFill>
              <a:latin typeface="Arial" panose="020B0604020202020204" pitchFamily="34" charset="0"/>
              <a:ea typeface="Helvetica Neue Light" panose="02000403000000020004" pitchFamily="2" charset="0"/>
              <a:cs typeface="Arial" panose="020B0604020202020204" pitchFamily="34" charset="0"/>
            </a:rPr>
            <a:t>PHASE CHANGES</a:t>
          </a:r>
        </a:p>
      </dsp:txBody>
      <dsp:txXfrm>
        <a:off x="759278" y="1158828"/>
        <a:ext cx="5286236" cy="579414"/>
      </dsp:txXfrm>
    </dsp:sp>
    <dsp:sp modelId="{0011979A-98FB-E441-A6AC-82466326DCFA}">
      <dsp:nvSpPr>
        <dsp:cNvPr id="0" name=""/>
        <dsp:cNvSpPr/>
      </dsp:nvSpPr>
      <dsp:spPr>
        <a:xfrm>
          <a:off x="397144" y="1086401"/>
          <a:ext cx="724267" cy="724267"/>
        </a:xfrm>
        <a:prstGeom prst="ellipse">
          <a:avLst/>
        </a:prstGeom>
        <a:solidFill>
          <a:schemeClr val="lt1">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7EA859-9F2E-B449-9970-BECA59A90F42}">
      <dsp:nvSpPr>
        <dsp:cNvPr id="0" name=""/>
        <dsp:cNvSpPr/>
      </dsp:nvSpPr>
      <dsp:spPr>
        <a:xfrm>
          <a:off x="759278" y="2028099"/>
          <a:ext cx="5286236" cy="579414"/>
        </a:xfrm>
        <a:prstGeom prst="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9910" tIns="45720" rIns="45720" bIns="45720" numCol="1" spcCol="1270" anchor="ctr" anchorCtr="0">
          <a:noAutofit/>
        </a:bodyPr>
        <a:lstStyle/>
        <a:p>
          <a:pPr marL="0" lvl="0" indent="0" algn="l" defTabSz="800100">
            <a:lnSpc>
              <a:spcPct val="90000"/>
            </a:lnSpc>
            <a:spcBef>
              <a:spcPct val="0"/>
            </a:spcBef>
            <a:spcAft>
              <a:spcPct val="35000"/>
            </a:spcAft>
            <a:buNone/>
          </a:pPr>
          <a:r>
            <a:rPr lang="en-US" sz="1800" b="0" i="0" kern="1200">
              <a:latin typeface="Arial" panose="020B0604020202020204" pitchFamily="34" charset="0"/>
              <a:ea typeface="Helvetica Neue Light" panose="02000403000000020004" pitchFamily="2" charset="0"/>
              <a:cs typeface="Arial" panose="020B0604020202020204" pitchFamily="34" charset="0"/>
            </a:rPr>
            <a:t>WATER MOVES ENERGY</a:t>
          </a:r>
          <a:br>
            <a:rPr lang="en-US" sz="1800" b="0" i="0" kern="1200">
              <a:latin typeface="Arial" panose="020B0604020202020204" pitchFamily="34" charset="0"/>
              <a:ea typeface="Helvetica Neue Light" panose="02000403000000020004" pitchFamily="2" charset="0"/>
              <a:cs typeface="Arial" panose="020B0604020202020204" pitchFamily="34" charset="0"/>
            </a:rPr>
          </a:br>
          <a:r>
            <a:rPr lang="en-US" sz="1800" b="0" i="0" kern="1200">
              <a:solidFill>
                <a:schemeClr val="tx1">
                  <a:lumMod val="75000"/>
                  <a:lumOff val="25000"/>
                </a:schemeClr>
              </a:solidFill>
              <a:latin typeface="Arial" panose="020B0604020202020204" pitchFamily="34" charset="0"/>
              <a:ea typeface="Helvetica Neue Light" panose="02000403000000020004" pitchFamily="2" charset="0"/>
              <a:cs typeface="Arial" panose="020B0604020202020204" pitchFamily="34" charset="0"/>
            </a:rPr>
            <a:t>FLUID SUNSHINE</a:t>
          </a:r>
        </a:p>
      </dsp:txBody>
      <dsp:txXfrm>
        <a:off x="759278" y="2028099"/>
        <a:ext cx="5286236" cy="579414"/>
      </dsp:txXfrm>
    </dsp:sp>
    <dsp:sp modelId="{DECD43F4-5EE1-524F-97C5-3B60C2C0AB0D}">
      <dsp:nvSpPr>
        <dsp:cNvPr id="0" name=""/>
        <dsp:cNvSpPr/>
      </dsp:nvSpPr>
      <dsp:spPr>
        <a:xfrm>
          <a:off x="397144" y="1955673"/>
          <a:ext cx="724267" cy="724267"/>
        </a:xfrm>
        <a:prstGeom prst="ellipse">
          <a:avLst/>
        </a:prstGeom>
        <a:solidFill>
          <a:schemeClr val="lt1">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B54B35-8D6E-9C48-897D-46D4ED1FF9DB}">
      <dsp:nvSpPr>
        <dsp:cNvPr id="0" name=""/>
        <dsp:cNvSpPr/>
      </dsp:nvSpPr>
      <dsp:spPr>
        <a:xfrm>
          <a:off x="427086" y="2897371"/>
          <a:ext cx="5618427" cy="579414"/>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9910" tIns="45720" rIns="45720" bIns="45720" numCol="1" spcCol="1270" anchor="ctr" anchorCtr="0">
          <a:noAutofit/>
        </a:bodyPr>
        <a:lstStyle/>
        <a:p>
          <a:pPr marL="0" lvl="0" indent="0" algn="l" defTabSz="800100">
            <a:lnSpc>
              <a:spcPct val="90000"/>
            </a:lnSpc>
            <a:spcBef>
              <a:spcPct val="0"/>
            </a:spcBef>
            <a:spcAft>
              <a:spcPct val="35000"/>
            </a:spcAft>
            <a:buNone/>
          </a:pPr>
          <a:r>
            <a:rPr lang="en-US" sz="1800" b="0" i="0" kern="1200">
              <a:latin typeface="Arial" panose="020B0604020202020204" pitchFamily="34" charset="0"/>
              <a:ea typeface="Helvetica Neue Light" panose="02000403000000020004" pitchFamily="2" charset="0"/>
              <a:cs typeface="Arial" panose="020B0604020202020204" pitchFamily="34" charset="0"/>
            </a:rPr>
            <a:t>WATER TRAPS ENERGY</a:t>
          </a:r>
          <a:br>
            <a:rPr lang="en-US" sz="1800" b="0" i="0" kern="1200">
              <a:latin typeface="Arial" panose="020B0604020202020204" pitchFamily="34" charset="0"/>
              <a:ea typeface="Helvetica Neue Light" panose="02000403000000020004" pitchFamily="2" charset="0"/>
              <a:cs typeface="Arial" panose="020B0604020202020204" pitchFamily="34" charset="0"/>
            </a:rPr>
          </a:br>
          <a:r>
            <a:rPr lang="en-US" sz="1800" b="0" i="0" kern="1200">
              <a:solidFill>
                <a:schemeClr val="bg2">
                  <a:lumMod val="25000"/>
                </a:schemeClr>
              </a:solidFill>
              <a:latin typeface="Arial" panose="020B0604020202020204" pitchFamily="34" charset="0"/>
              <a:ea typeface="Helvetica Neue Light" panose="02000403000000020004" pitchFamily="2" charset="0"/>
              <a:cs typeface="Arial" panose="020B0604020202020204" pitchFamily="34" charset="0"/>
            </a:rPr>
            <a:t>GREENHOUSE &amp; ALBEDO EFFECTS</a:t>
          </a:r>
        </a:p>
      </dsp:txBody>
      <dsp:txXfrm>
        <a:off x="427086" y="2897371"/>
        <a:ext cx="5618427" cy="579414"/>
      </dsp:txXfrm>
    </dsp:sp>
    <dsp:sp modelId="{F216556E-CC29-0141-9970-C17DF7310D98}">
      <dsp:nvSpPr>
        <dsp:cNvPr id="0" name=""/>
        <dsp:cNvSpPr/>
      </dsp:nvSpPr>
      <dsp:spPr>
        <a:xfrm>
          <a:off x="64953" y="2824944"/>
          <a:ext cx="724267" cy="724267"/>
        </a:xfrm>
        <a:prstGeom prst="ellipse">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EB776-F30C-A243-B399-9CA0B3B1A18A}">
      <dsp:nvSpPr>
        <dsp:cNvPr id="0" name=""/>
        <dsp:cNvSpPr/>
      </dsp:nvSpPr>
      <dsp:spPr>
        <a:xfrm>
          <a:off x="5489271" y="1317781"/>
          <a:ext cx="2500344" cy="250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bg1"/>
              </a:solidFill>
              <a:latin typeface="Arial" panose="020B0604020202020204" pitchFamily="34" charset="0"/>
              <a:cs typeface="Arial" panose="020B0604020202020204" pitchFamily="34" charset="0"/>
            </a:rPr>
            <a:t>Dynamics</a:t>
          </a:r>
        </a:p>
      </dsp:txBody>
      <dsp:txXfrm>
        <a:off x="5489271" y="1317781"/>
        <a:ext cx="2500344" cy="2500344"/>
      </dsp:txXfrm>
    </dsp:sp>
    <dsp:sp modelId="{AA79D688-01B1-3849-885A-0EC9E8F91339}">
      <dsp:nvSpPr>
        <dsp:cNvPr id="0" name=""/>
        <dsp:cNvSpPr/>
      </dsp:nvSpPr>
      <dsp:spPr>
        <a:xfrm>
          <a:off x="2128148" y="-1792"/>
          <a:ext cx="5139492" cy="5139492"/>
        </a:xfrm>
        <a:prstGeom prst="circularArrow">
          <a:avLst>
            <a:gd name="adj1" fmla="val 9487"/>
            <a:gd name="adj2" fmla="val 685310"/>
            <a:gd name="adj3" fmla="val 7849049"/>
            <a:gd name="adj4" fmla="val 2265641"/>
            <a:gd name="adj5" fmla="val 11068"/>
          </a:avLst>
        </a:prstGeom>
        <a:solidFill>
          <a:schemeClr val="accent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2FA7E7-59A0-284B-83E4-5AC24812AF40}">
      <dsp:nvSpPr>
        <dsp:cNvPr id="0" name=""/>
        <dsp:cNvSpPr/>
      </dsp:nvSpPr>
      <dsp:spPr>
        <a:xfrm>
          <a:off x="1406174" y="1317781"/>
          <a:ext cx="2500344" cy="250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bg1"/>
              </a:solidFill>
              <a:latin typeface="Arial" panose="020B0604020202020204" pitchFamily="34" charset="0"/>
              <a:cs typeface="Arial" panose="020B0604020202020204" pitchFamily="34" charset="0"/>
            </a:rPr>
            <a:t>Physics</a:t>
          </a:r>
        </a:p>
      </dsp:txBody>
      <dsp:txXfrm>
        <a:off x="1406174" y="1317781"/>
        <a:ext cx="2500344" cy="2500344"/>
      </dsp:txXfrm>
    </dsp:sp>
    <dsp:sp modelId="{168B2A47-00B1-F04D-B013-D34A797AFEDE}">
      <dsp:nvSpPr>
        <dsp:cNvPr id="0" name=""/>
        <dsp:cNvSpPr/>
      </dsp:nvSpPr>
      <dsp:spPr>
        <a:xfrm>
          <a:off x="2128148" y="-1792"/>
          <a:ext cx="5139492" cy="5139492"/>
        </a:xfrm>
        <a:prstGeom prst="circularArrow">
          <a:avLst>
            <a:gd name="adj1" fmla="val 9487"/>
            <a:gd name="adj2" fmla="val 685310"/>
            <a:gd name="adj3" fmla="val 18649049"/>
            <a:gd name="adj4" fmla="val 13065641"/>
            <a:gd name="adj5" fmla="val 11068"/>
          </a:avLst>
        </a:prstGeom>
        <a:solidFill>
          <a:schemeClr val="accent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08805-BEBD-6347-8E8A-E6C3A2ABBA2D}"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43278-C229-DB49-B541-11C50F7EB3F7}" type="slidenum">
              <a:rPr lang="en-US" smtClean="0"/>
              <a:t>‹#›</a:t>
            </a:fld>
            <a:endParaRPr lang="en-US"/>
          </a:p>
        </p:txBody>
      </p:sp>
    </p:spTree>
    <p:extLst>
      <p:ext uri="{BB962C8B-B14F-4D97-AF65-F5344CB8AC3E}">
        <p14:creationId xmlns:p14="http://schemas.microsoft.com/office/powerpoint/2010/main" val="657184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85843278-C229-DB49-B541-11C50F7EB3F7}" type="slidenum">
              <a:rPr lang="en-US" smtClean="0"/>
              <a:t>1</a:t>
            </a:fld>
            <a:endParaRPr lang="en-US"/>
          </a:p>
        </p:txBody>
      </p:sp>
    </p:spTree>
    <p:extLst>
      <p:ext uri="{BB962C8B-B14F-4D97-AF65-F5344CB8AC3E}">
        <p14:creationId xmlns:p14="http://schemas.microsoft.com/office/powerpoint/2010/main" val="3360496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xfrm>
            <a:off x="381000" y="685800"/>
            <a:ext cx="6096000" cy="3429000"/>
          </a:xfrm>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pPr defTabSz="584200">
              <a:lnSpc>
                <a:spcPct val="100000"/>
              </a:lnSpc>
              <a:defRPr sz="2000">
                <a:latin typeface="Calibri"/>
                <a:ea typeface="Calibri"/>
                <a:cs typeface="Calibri"/>
                <a:sym typeface="Calibri"/>
              </a:defRPr>
            </a:pPr>
            <a:r>
              <a:t>This slide shows how data assimilation constrains the tropospheric chemistry system in our latest tropospheric chemistry reanalysis product, TCR-3, which is currently under production. Individual assimilated data provide information on different aspects of the tropospheric chemistry system, including anthropogenic and biogeinc emission sources and stratospheric concentrations. This framework has been used to evaluate changes in various atmospheric composition and to characterize processes that form primary and secondary pollutants from the surface to the lower stratosphere. Emission data generated by this MOMO-Chem data assimilation provide important information to evaluate bottom-up inventories and also unique insight into the air pollutant attributions. </a:t>
            </a:r>
          </a:p>
          <a:p>
            <a:pPr>
              <a:lnSpc>
                <a:spcPct val="100000"/>
              </a:lnSpc>
              <a:defRPr sz="2000">
                <a:latin typeface="Calibri"/>
                <a:ea typeface="Calibri"/>
                <a:cs typeface="Calibri"/>
                <a:sym typeface="Calibri"/>
              </a:defRPr>
            </a:pPr>
            <a:endParaRPr/>
          </a:p>
          <a:p>
            <a:pPr>
              <a:lnSpc>
                <a:spcPct val="100000"/>
              </a:lnSpc>
              <a:defRPr sz="2000">
                <a:latin typeface="Calibri"/>
                <a:ea typeface="Calibri"/>
                <a:cs typeface="Calibri"/>
                <a:sym typeface="Calibri"/>
              </a:defRPr>
            </a:pPr>
            <a:r>
              <a:t>** The chemical reanalysis can also benefit GHG sciences through analysis of OH and co-emission sources, for example, to provide a better representation of the chemical lifetime of greenhouse gases by providing OH constrained by various observations, and to provide information on fossil fuel CO2 emission sources by analyzing co-emission sources.</a:t>
            </a:r>
          </a:p>
          <a:p>
            <a:pPr>
              <a:lnSpc>
                <a:spcPct val="100000"/>
              </a:lnSpc>
              <a:defRPr sz="2000">
                <a:latin typeface="Calibri"/>
                <a:ea typeface="Calibri"/>
                <a:cs typeface="Calibri"/>
                <a:sym typeface="Calibri"/>
              </a:defRPr>
            </a:pPr>
            <a:endParaRPr/>
          </a:p>
          <a:p>
            <a:pPr>
              <a:lnSpc>
                <a:spcPct val="100000"/>
              </a:lnSpc>
              <a:defRPr sz="2000">
                <a:latin typeface="Calibri"/>
                <a:ea typeface="Calibri"/>
                <a:cs typeface="Calibri"/>
                <a:sym typeface="Calibri"/>
              </a:defRPr>
            </a:pPr>
            <a:r>
              <a:t>So, MOMO-Chem takes the full advantage of the AC satellite constellation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43278-C229-DB49-B541-11C50F7EB3F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61462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A7E94-BFFF-184A-93E3-7E8F1636030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8411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75788C57-6E9F-5A4E-B7EB-AA599BEDE7D3}" type="slidenum">
              <a:rPr lang="en-CN" smtClean="0"/>
              <a:t>18</a:t>
            </a:fld>
            <a:endParaRPr lang="en-CN"/>
          </a:p>
        </p:txBody>
      </p:sp>
    </p:spTree>
    <p:extLst>
      <p:ext uri="{BB962C8B-B14F-4D97-AF65-F5344CB8AC3E}">
        <p14:creationId xmlns:p14="http://schemas.microsoft.com/office/powerpoint/2010/main" val="20213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43278-C229-DB49-B541-11C50F7EB3F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6119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5843278-C229-DB49-B541-11C50F7EB3F7}" type="slidenum">
              <a:rPr lang="en-US" smtClean="0"/>
              <a:t>37</a:t>
            </a:fld>
            <a:endParaRPr lang="en-US"/>
          </a:p>
        </p:txBody>
      </p:sp>
    </p:spTree>
    <p:extLst>
      <p:ext uri="{BB962C8B-B14F-4D97-AF65-F5344CB8AC3E}">
        <p14:creationId xmlns:p14="http://schemas.microsoft.com/office/powerpoint/2010/main" val="748409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xfrm>
            <a:off x="381000" y="685800"/>
            <a:ext cx="6096000" cy="3429000"/>
          </a:xfrm>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lvl1pPr defTabSz="584200">
              <a:lnSpc>
                <a:spcPct val="100000"/>
              </a:lnSpc>
              <a:defRPr sz="2100">
                <a:latin typeface="Calibri"/>
                <a:ea typeface="Calibri"/>
                <a:cs typeface="Calibri"/>
                <a:sym typeface="Calibri"/>
              </a:defRPr>
            </a:lvl1pPr>
          </a:lstStyle>
          <a:p>
            <a:r>
              <a:t>So, the chemical reanalysis framework provides important information on global air pollutant and its attributions. However, systemic model errors must be quantified in order to assess their fidelity. So, we used a multi-model chemical data assimilation framework MOMO-Chem to evaluate the impact of model errors on tropospheric chemistry analysis and health impact assessment. In this framework, we implemented the common data assimilation framework into four CTMs and assimilated the same multi-constituent satellite data. Then, we integrated multi-model reanalyses fields to provide information, that are less dependent on performance of individual models, and its uncertainty due to model errors in model chemistry and transport, which provided possible uncertainty ranges in top-down NOx emissions due to model errors by 13-31%. So this system adds uncertainty information to emission and concentrations and them propagate them to for instance health impact assessment.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xfrm>
            <a:off x="381000" y="685800"/>
            <a:ext cx="6096000" cy="3429000"/>
          </a:xfrm>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lvl1pPr defTabSz="584200">
              <a:lnSpc>
                <a:spcPct val="100000"/>
              </a:lnSpc>
              <a:defRPr sz="2000">
                <a:latin typeface="Calibri"/>
                <a:ea typeface="Calibri"/>
                <a:cs typeface="Calibri"/>
                <a:sym typeface="Calibri"/>
              </a:defRPr>
            </a:lvl1pPr>
          </a:lstStyle>
          <a:p>
            <a:r>
              <a:t>This slide shows how data assimilation constrains the tropospheric chemistry system during the Decadal Aura satellite era in our tropospheric chemistry reanalysis version 2, TCR-2. Individual assimilated data provide information on different aspects of the tropospheric chemistry system. The simultaneous optimization of emissions and concentrations of many species is an effective way to provide improved estimates of emissions because of reduced model errors. TCR-2  data has been used in many attribution studies. Most other products analyzes concentration fields only and cannot be used for detailed attribution studies.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14.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reativecommons.org/licenses/by/4.0/" TargetMode="External"/><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hyperlink" Target="https://igacproject.org/activities/TOAR/TOAR-II" TargetMode="Externa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F8A8C-9D4B-7611-1A2F-9404044AA7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8F2314-30E4-9BE3-D44F-50154EB7AD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8DA1F9-0CB4-2405-919A-801ED21EA858}"/>
              </a:ext>
            </a:extLst>
          </p:cNvPr>
          <p:cNvSpPr>
            <a:spLocks noGrp="1"/>
          </p:cNvSpPr>
          <p:nvPr>
            <p:ph type="dt" sz="half" idx="10"/>
          </p:nvPr>
        </p:nvSpPr>
        <p:spPr/>
        <p:txBody>
          <a:bodyPr/>
          <a:lstStyle/>
          <a:p>
            <a:fld id="{B216A3DB-725C-7443-87CF-958A43082728}" type="datetimeFigureOut">
              <a:rPr lang="en-US" smtClean="0"/>
              <a:t>6/9/2025</a:t>
            </a:fld>
            <a:endParaRPr lang="en-US"/>
          </a:p>
        </p:txBody>
      </p:sp>
      <p:sp>
        <p:nvSpPr>
          <p:cNvPr id="5" name="Footer Placeholder 4">
            <a:extLst>
              <a:ext uri="{FF2B5EF4-FFF2-40B4-BE49-F238E27FC236}">
                <a16:creationId xmlns:a16="http://schemas.microsoft.com/office/drawing/2014/main" id="{AD5D11F0-72EA-9DC9-73E3-3A5B733EA9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87C37-0287-DEE1-F739-9AD9EBE46053}"/>
              </a:ext>
            </a:extLst>
          </p:cNvPr>
          <p:cNvSpPr>
            <a:spLocks noGrp="1"/>
          </p:cNvSpPr>
          <p:nvPr>
            <p:ph type="sldNum" sz="quarter" idx="12"/>
          </p:nvPr>
        </p:nvSpPr>
        <p:spPr/>
        <p:txBody>
          <a:bodyPr/>
          <a:lstStyle/>
          <a:p>
            <a:fld id="{C973402A-5AE7-7543-8134-3768BDDDDC34}" type="slidenum">
              <a:rPr lang="en-US" smtClean="0"/>
              <a:t>‹#›</a:t>
            </a:fld>
            <a:endParaRPr lang="en-US"/>
          </a:p>
        </p:txBody>
      </p:sp>
    </p:spTree>
    <p:extLst>
      <p:ext uri="{BB962C8B-B14F-4D97-AF65-F5344CB8AC3E}">
        <p14:creationId xmlns:p14="http://schemas.microsoft.com/office/powerpoint/2010/main" val="3087651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2D88D-031B-28B8-CC80-843C7F3500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A4A7F4-F133-7241-A0BC-F00FA06AFA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5A3B7-43B5-3257-8C4F-8315213E98AC}"/>
              </a:ext>
            </a:extLst>
          </p:cNvPr>
          <p:cNvSpPr>
            <a:spLocks noGrp="1"/>
          </p:cNvSpPr>
          <p:nvPr>
            <p:ph type="dt" sz="half" idx="10"/>
          </p:nvPr>
        </p:nvSpPr>
        <p:spPr/>
        <p:txBody>
          <a:bodyPr/>
          <a:lstStyle/>
          <a:p>
            <a:fld id="{B216A3DB-725C-7443-87CF-958A43082728}" type="datetimeFigureOut">
              <a:rPr lang="en-US" smtClean="0"/>
              <a:t>6/9/2025</a:t>
            </a:fld>
            <a:endParaRPr lang="en-US"/>
          </a:p>
        </p:txBody>
      </p:sp>
      <p:sp>
        <p:nvSpPr>
          <p:cNvPr id="5" name="Footer Placeholder 4">
            <a:extLst>
              <a:ext uri="{FF2B5EF4-FFF2-40B4-BE49-F238E27FC236}">
                <a16:creationId xmlns:a16="http://schemas.microsoft.com/office/drawing/2014/main" id="{B43C862E-7D21-0B02-CE99-90730A563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A9D1D-7E85-1D9C-8362-A7F44D90E45F}"/>
              </a:ext>
            </a:extLst>
          </p:cNvPr>
          <p:cNvSpPr>
            <a:spLocks noGrp="1"/>
          </p:cNvSpPr>
          <p:nvPr>
            <p:ph type="sldNum" sz="quarter" idx="12"/>
          </p:nvPr>
        </p:nvSpPr>
        <p:spPr/>
        <p:txBody>
          <a:bodyPr/>
          <a:lstStyle/>
          <a:p>
            <a:fld id="{C973402A-5AE7-7543-8134-3768BDDDDC34}" type="slidenum">
              <a:rPr lang="en-US" smtClean="0"/>
              <a:t>‹#›</a:t>
            </a:fld>
            <a:endParaRPr lang="en-US"/>
          </a:p>
        </p:txBody>
      </p:sp>
    </p:spTree>
    <p:extLst>
      <p:ext uri="{BB962C8B-B14F-4D97-AF65-F5344CB8AC3E}">
        <p14:creationId xmlns:p14="http://schemas.microsoft.com/office/powerpoint/2010/main" val="26530076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 name="Title Text"/>
          <p:cNvSpPr txBox="1">
            <a:spLocks noGrp="1"/>
          </p:cNvSpPr>
          <p:nvPr>
            <p:ph type="title"/>
          </p:nvPr>
        </p:nvSpPr>
        <p:spPr>
          <a:xfrm>
            <a:off x="3962399" y="1964267"/>
            <a:ext cx="7197727" cy="2421465"/>
          </a:xfrm>
          <a:prstGeom prst="rect">
            <a:avLst/>
          </a:prstGeom>
        </p:spPr>
        <p:txBody>
          <a:bodyPr lIns="91439" tIns="91439" rIns="91439" bIns="91439" anchor="b"/>
          <a:lstStyle>
            <a:lvl1pPr algn="r" defTabSz="457200">
              <a:defRPr sz="4800" cap="all">
                <a:solidFill>
                  <a:srgbClr val="FFFFFF"/>
                </a:solidFill>
                <a:latin typeface="Calibri Light"/>
                <a:ea typeface="Calibri Light"/>
                <a:cs typeface="Calibri Light"/>
                <a:sym typeface="Calibri Light"/>
              </a:defRPr>
            </a:lvl1pPr>
          </a:lstStyle>
          <a:p>
            <a:r>
              <a:t>Title Text</a:t>
            </a:r>
          </a:p>
        </p:txBody>
      </p:sp>
      <p:sp>
        <p:nvSpPr>
          <p:cNvPr id="196" name="Body Level One…"/>
          <p:cNvSpPr txBox="1">
            <a:spLocks noGrp="1"/>
          </p:cNvSpPr>
          <p:nvPr>
            <p:ph type="body" sz="quarter" idx="1"/>
          </p:nvPr>
        </p:nvSpPr>
        <p:spPr>
          <a:xfrm>
            <a:off x="3962399" y="4385732"/>
            <a:ext cx="7197727" cy="1405468"/>
          </a:xfrm>
          <a:prstGeom prst="rect">
            <a:avLst/>
          </a:prstGeom>
        </p:spPr>
        <p:txBody>
          <a:bodyPr lIns="91439" tIns="91439" rIns="91439" bIns="91439" anchor="t"/>
          <a:lstStyle>
            <a:lvl1pPr marL="0" indent="0" algn="r" defTabSz="457200">
              <a:spcBef>
                <a:spcPts val="1000"/>
              </a:spcBef>
              <a:buSzTx/>
              <a:buNone/>
              <a:defRPr sz="1800" cap="all">
                <a:solidFill>
                  <a:srgbClr val="FFFFFF"/>
                </a:solidFill>
                <a:latin typeface="Calibri"/>
                <a:ea typeface="Calibri"/>
                <a:cs typeface="Calibri"/>
                <a:sym typeface="Calibri"/>
              </a:defRPr>
            </a:lvl1pPr>
            <a:lvl2pPr marL="0" indent="228600" algn="r" defTabSz="457200">
              <a:spcBef>
                <a:spcPts val="1000"/>
              </a:spcBef>
              <a:buSzTx/>
              <a:buNone/>
              <a:defRPr sz="1800" cap="all">
                <a:solidFill>
                  <a:srgbClr val="FFFFFF"/>
                </a:solidFill>
                <a:latin typeface="Calibri"/>
                <a:ea typeface="Calibri"/>
                <a:cs typeface="Calibri"/>
                <a:sym typeface="Calibri"/>
              </a:defRPr>
            </a:lvl2pPr>
            <a:lvl3pPr marL="0" indent="457200" algn="r" defTabSz="457200">
              <a:spcBef>
                <a:spcPts val="1000"/>
              </a:spcBef>
              <a:buSzTx/>
              <a:buNone/>
              <a:defRPr sz="1800" cap="all">
                <a:solidFill>
                  <a:srgbClr val="FFFFFF"/>
                </a:solidFill>
                <a:latin typeface="Calibri"/>
                <a:ea typeface="Calibri"/>
                <a:cs typeface="Calibri"/>
                <a:sym typeface="Calibri"/>
              </a:defRPr>
            </a:lvl3pPr>
            <a:lvl4pPr marL="0" indent="685800" algn="r" defTabSz="457200">
              <a:spcBef>
                <a:spcPts val="1000"/>
              </a:spcBef>
              <a:buSzTx/>
              <a:buNone/>
              <a:defRPr sz="1800" cap="all">
                <a:solidFill>
                  <a:srgbClr val="FFFFFF"/>
                </a:solidFill>
                <a:latin typeface="Calibri"/>
                <a:ea typeface="Calibri"/>
                <a:cs typeface="Calibri"/>
                <a:sym typeface="Calibri"/>
              </a:defRPr>
            </a:lvl4pPr>
            <a:lvl5pPr marL="0" indent="914400" algn="r" defTabSz="457200">
              <a:spcBef>
                <a:spcPts val="1000"/>
              </a:spcBef>
              <a:buSzTx/>
              <a:buNone/>
              <a:defRPr sz="1800" cap="all">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7" name="Slide Number"/>
          <p:cNvSpPr txBox="1">
            <a:spLocks noGrp="1"/>
          </p:cNvSpPr>
          <p:nvPr>
            <p:ph type="sldNum" sz="quarter" idx="2"/>
          </p:nvPr>
        </p:nvSpPr>
        <p:spPr>
          <a:xfrm>
            <a:off x="10933599" y="5951582"/>
            <a:ext cx="226527" cy="215811"/>
          </a:xfrm>
          <a:prstGeom prst="rect">
            <a:avLst/>
          </a:prstGeom>
        </p:spPr>
        <p:txBody>
          <a:bodyPr lIns="91439" tIns="91439" rIns="91439" bIns="91439" anchor="ctr"/>
          <a:lstStyle>
            <a:lvl1pPr algn="r" defTabSz="457200">
              <a:defRPr sz="1000">
                <a:solidFill>
                  <a:srgbClr val="FFFFFF"/>
                </a:solidFill>
                <a:latin typeface="Calibri"/>
                <a:ea typeface="Calibri"/>
                <a:cs typeface="Calibri"/>
                <a:sym typeface="Calibri"/>
              </a:defRPr>
            </a:lvl1pPr>
          </a:lstStyle>
          <a:p>
            <a:fld id="{86CB4B4D-7CA3-9044-876B-883B54F8677D}" type="slidenum">
              <a:t>‹#›</a:t>
            </a:fld>
            <a:endParaRPr/>
          </a:p>
        </p:txBody>
      </p:sp>
      <p:pic>
        <p:nvPicPr>
          <p:cNvPr id="198" name="Picture 11" descr="Picture 11"/>
          <p:cNvPicPr>
            <a:picLocks noChangeAspect="1"/>
          </p:cNvPicPr>
          <p:nvPr/>
        </p:nvPicPr>
        <p:blipFill>
          <a:blip r:embed="rId3"/>
          <a:stretch>
            <a:fillRect/>
          </a:stretch>
        </p:blipFill>
        <p:spPr>
          <a:xfrm>
            <a:off x="10701445" y="6332488"/>
            <a:ext cx="1313803" cy="384111"/>
          </a:xfrm>
          <a:prstGeom prst="rect">
            <a:avLst/>
          </a:prstGeom>
          <a:ln w="12700">
            <a:miter lim="400000"/>
          </a:ln>
        </p:spPr>
      </p:pic>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415600" y="593367"/>
            <a:ext cx="11360801" cy="763601"/>
          </a:xfrm>
          <a:prstGeom prst="rect">
            <a:avLst/>
          </a:prstGeom>
        </p:spPr>
        <p:txBody>
          <a:bodyPr lIns="243799" tIns="243799" rIns="243799" bIns="243799" anchor="t"/>
          <a:lstStyle>
            <a:lvl1pPr algn="l" defTabSz="1219200">
              <a:defRPr sz="3700">
                <a:latin typeface="Arial"/>
                <a:ea typeface="Arial"/>
                <a:cs typeface="Arial"/>
                <a:sym typeface="Arial"/>
              </a:defRPr>
            </a:lvl1pPr>
          </a:lstStyle>
          <a:p>
            <a:r>
              <a:t>Title Text</a:t>
            </a:r>
          </a:p>
        </p:txBody>
      </p:sp>
      <p:sp>
        <p:nvSpPr>
          <p:cNvPr id="206" name="Slide Number"/>
          <p:cNvSpPr txBox="1">
            <a:spLocks noGrp="1"/>
          </p:cNvSpPr>
          <p:nvPr>
            <p:ph type="sldNum" sz="quarter" idx="2"/>
          </p:nvPr>
        </p:nvSpPr>
        <p:spPr>
          <a:xfrm>
            <a:off x="11594419" y="6262398"/>
            <a:ext cx="433792" cy="435250"/>
          </a:xfrm>
          <a:prstGeom prst="rect">
            <a:avLst/>
          </a:prstGeom>
        </p:spPr>
        <p:txBody>
          <a:bodyPr lIns="243799" tIns="243799" rIns="243799" bIns="243799" anchor="ctr">
            <a:normAutofit/>
          </a:bodyPr>
          <a:lstStyle>
            <a:lvl1pPr algn="r" defTabSz="1219200">
              <a:defRPr sz="1300">
                <a:solidFill>
                  <a:srgbClr val="595959"/>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F3C4B"/>
        </a:solidFill>
        <a:effectLst/>
      </p:bgPr>
    </p:bg>
    <p:spTree>
      <p:nvGrpSpPr>
        <p:cNvPr id="1" name=""/>
        <p:cNvGrpSpPr/>
        <p:nvPr/>
      </p:nvGrpSpPr>
      <p:grpSpPr>
        <a:xfrm>
          <a:off x="0" y="0"/>
          <a:ext cx="0" cy="0"/>
          <a:chOff x="0" y="0"/>
          <a:chExt cx="0" cy="0"/>
        </a:xfrm>
      </p:grpSpPr>
      <p:sp>
        <p:nvSpPr>
          <p:cNvPr id="213" name="Title Text"/>
          <p:cNvSpPr txBox="1">
            <a:spLocks noGrp="1"/>
          </p:cNvSpPr>
          <p:nvPr>
            <p:ph type="title"/>
          </p:nvPr>
        </p:nvSpPr>
        <p:spPr>
          <a:xfrm>
            <a:off x="285195" y="173660"/>
            <a:ext cx="11611945" cy="432627"/>
          </a:xfrm>
          <a:prstGeom prst="rect">
            <a:avLst/>
          </a:prstGeom>
        </p:spPr>
        <p:txBody>
          <a:bodyPr lIns="91439" tIns="91439" rIns="91439" bIns="91439" anchor="t"/>
          <a:lstStyle>
            <a:lvl1pPr algn="l" defTabSz="914400">
              <a:lnSpc>
                <a:spcPct val="90000"/>
              </a:lnSpc>
              <a:defRPr sz="3600" b="1">
                <a:solidFill>
                  <a:srgbClr val="FFFFFF"/>
                </a:solidFill>
                <a:latin typeface="Arial"/>
                <a:ea typeface="Arial"/>
                <a:cs typeface="Arial"/>
                <a:sym typeface="Arial"/>
              </a:defRPr>
            </a:lvl1pPr>
          </a:lstStyle>
          <a:p>
            <a:r>
              <a:t>Title Text</a:t>
            </a:r>
          </a:p>
        </p:txBody>
      </p:sp>
      <p:sp>
        <p:nvSpPr>
          <p:cNvPr id="214" name="Body Level One…"/>
          <p:cNvSpPr txBox="1">
            <a:spLocks noGrp="1"/>
          </p:cNvSpPr>
          <p:nvPr>
            <p:ph type="body" idx="1"/>
          </p:nvPr>
        </p:nvSpPr>
        <p:spPr>
          <a:xfrm>
            <a:off x="285195" y="993916"/>
            <a:ext cx="11611945" cy="5163170"/>
          </a:xfrm>
          <a:prstGeom prst="rect">
            <a:avLst/>
          </a:prstGeom>
        </p:spPr>
        <p:txBody>
          <a:bodyPr lIns="91439" tIns="91439" rIns="91439" bIns="91439" anchor="t"/>
          <a:lstStyle>
            <a:lvl1pPr marL="228600" indent="-228600" defTabSz="914400">
              <a:lnSpc>
                <a:spcPct val="90000"/>
              </a:lnSpc>
              <a:spcBef>
                <a:spcPts val="1000"/>
              </a:spcBef>
              <a:buSzPct val="100000"/>
              <a:buFont typeface="Arial"/>
              <a:defRPr sz="2800">
                <a:solidFill>
                  <a:srgbClr val="FFFFFF"/>
                </a:solidFill>
                <a:latin typeface="Arial"/>
                <a:ea typeface="Arial"/>
                <a:cs typeface="Arial"/>
                <a:sym typeface="Arial"/>
              </a:defRPr>
            </a:lvl1pPr>
            <a:lvl2pPr marL="495300" indent="-266700" defTabSz="914400">
              <a:lnSpc>
                <a:spcPct val="90000"/>
              </a:lnSpc>
              <a:spcBef>
                <a:spcPts val="1000"/>
              </a:spcBef>
              <a:buSzPct val="100000"/>
              <a:buFont typeface="Arial"/>
              <a:defRPr sz="2800">
                <a:solidFill>
                  <a:srgbClr val="FFFFFF"/>
                </a:solidFill>
                <a:latin typeface="Arial"/>
                <a:ea typeface="Arial"/>
                <a:cs typeface="Arial"/>
                <a:sym typeface="Arial"/>
              </a:defRPr>
            </a:lvl2pPr>
            <a:lvl3pPr marL="777240" indent="-320040" defTabSz="914400">
              <a:lnSpc>
                <a:spcPct val="90000"/>
              </a:lnSpc>
              <a:spcBef>
                <a:spcPts val="1000"/>
              </a:spcBef>
              <a:buSzPct val="100000"/>
              <a:buFont typeface="Arial"/>
              <a:defRPr sz="2800">
                <a:solidFill>
                  <a:srgbClr val="FFFFFF"/>
                </a:solidFill>
                <a:latin typeface="Arial"/>
                <a:ea typeface="Arial"/>
                <a:cs typeface="Arial"/>
                <a:sym typeface="Arial"/>
              </a:defRPr>
            </a:lvl3pPr>
            <a:lvl4pPr marL="1041400" indent="-355600" defTabSz="914400">
              <a:lnSpc>
                <a:spcPct val="90000"/>
              </a:lnSpc>
              <a:spcBef>
                <a:spcPts val="1000"/>
              </a:spcBef>
              <a:buSzPct val="100000"/>
              <a:buFont typeface="Arial"/>
              <a:defRPr sz="2800">
                <a:solidFill>
                  <a:srgbClr val="FFFFFF"/>
                </a:solidFill>
                <a:latin typeface="Arial"/>
                <a:ea typeface="Arial"/>
                <a:cs typeface="Arial"/>
                <a:sym typeface="Arial"/>
              </a:defRPr>
            </a:lvl4pPr>
            <a:lvl5pPr marL="1270000" indent="-355600" defTabSz="914400">
              <a:lnSpc>
                <a:spcPct val="90000"/>
              </a:lnSpc>
              <a:spcBef>
                <a:spcPts val="1000"/>
              </a:spcBef>
              <a:buSzPct val="100000"/>
              <a:buFont typeface="Arial"/>
              <a:defRPr sz="2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xfrm>
            <a:off x="5892800" y="6172200"/>
            <a:ext cx="2844800" cy="368301"/>
          </a:xfrm>
          <a:prstGeom prst="rect">
            <a:avLst/>
          </a:prstGeom>
        </p:spPr>
        <p:txBody>
          <a:bodyPr lIns="91439" tIns="91439" rIns="91439" bIns="91439" anchor="ctr"/>
          <a:lstStyle>
            <a:lvl1pPr algn="r" defTabSz="4572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F3C4B"/>
        </a:solidFill>
        <a:effectLst/>
      </p:bgPr>
    </p:bg>
    <p:spTree>
      <p:nvGrpSpPr>
        <p:cNvPr id="1" name=""/>
        <p:cNvGrpSpPr/>
        <p:nvPr/>
      </p:nvGrpSpPr>
      <p:grpSpPr>
        <a:xfrm>
          <a:off x="0" y="0"/>
          <a:ext cx="0" cy="0"/>
          <a:chOff x="0" y="0"/>
          <a:chExt cx="0" cy="0"/>
        </a:xfrm>
      </p:grpSpPr>
      <p:pic>
        <p:nvPicPr>
          <p:cNvPr id="222" name="Image" descr="Image"/>
          <p:cNvPicPr>
            <a:picLocks noChangeAspect="1"/>
          </p:cNvPicPr>
          <p:nvPr/>
        </p:nvPicPr>
        <p:blipFill>
          <a:blip r:embed="rId2"/>
          <a:stretch>
            <a:fillRect/>
          </a:stretch>
        </p:blipFill>
        <p:spPr>
          <a:xfrm>
            <a:off x="11413710" y="6541643"/>
            <a:ext cx="489786" cy="146042"/>
          </a:xfrm>
          <a:prstGeom prst="rect">
            <a:avLst/>
          </a:prstGeom>
          <a:ln w="12700">
            <a:miter lim="400000"/>
          </a:ln>
        </p:spPr>
      </p:pic>
      <p:sp>
        <p:nvSpPr>
          <p:cNvPr id="223" name="Title Text"/>
          <p:cNvSpPr txBox="1">
            <a:spLocks noGrp="1"/>
          </p:cNvSpPr>
          <p:nvPr>
            <p:ph type="title"/>
          </p:nvPr>
        </p:nvSpPr>
        <p:spPr>
          <a:xfrm>
            <a:off x="285195" y="173660"/>
            <a:ext cx="11611945" cy="432627"/>
          </a:xfrm>
          <a:prstGeom prst="rect">
            <a:avLst/>
          </a:prstGeom>
        </p:spPr>
        <p:txBody>
          <a:bodyPr lIns="91436" tIns="91436" rIns="91436" bIns="91436" anchor="t"/>
          <a:lstStyle>
            <a:lvl1pPr algn="l" defTabSz="914400">
              <a:lnSpc>
                <a:spcPct val="90000"/>
              </a:lnSpc>
              <a:defRPr sz="3600" b="1">
                <a:solidFill>
                  <a:srgbClr val="FFFFFF"/>
                </a:solidFill>
                <a:latin typeface="Arial"/>
                <a:ea typeface="Arial"/>
                <a:cs typeface="Arial"/>
                <a:sym typeface="Arial"/>
              </a:defRPr>
            </a:lvl1pPr>
          </a:lstStyle>
          <a:p>
            <a:r>
              <a:t>Title Text</a:t>
            </a:r>
          </a:p>
        </p:txBody>
      </p:sp>
      <p:sp>
        <p:nvSpPr>
          <p:cNvPr id="224" name="Body Level One…"/>
          <p:cNvSpPr txBox="1">
            <a:spLocks noGrp="1"/>
          </p:cNvSpPr>
          <p:nvPr>
            <p:ph type="body" idx="1"/>
          </p:nvPr>
        </p:nvSpPr>
        <p:spPr>
          <a:xfrm>
            <a:off x="285195" y="993915"/>
            <a:ext cx="11611945" cy="5163171"/>
          </a:xfrm>
          <a:prstGeom prst="rect">
            <a:avLst/>
          </a:prstGeom>
        </p:spPr>
        <p:txBody>
          <a:bodyPr lIns="91436" tIns="91436" rIns="91436" bIns="91436" anchor="t"/>
          <a:lstStyle>
            <a:lvl1pPr marL="228600" indent="-228600" defTabSz="914400">
              <a:lnSpc>
                <a:spcPct val="90000"/>
              </a:lnSpc>
              <a:spcBef>
                <a:spcPts val="1000"/>
              </a:spcBef>
              <a:buSzPct val="100000"/>
              <a:buFont typeface="Arial"/>
              <a:defRPr sz="2800">
                <a:solidFill>
                  <a:srgbClr val="FFFFFF"/>
                </a:solidFill>
                <a:latin typeface="Arial"/>
                <a:ea typeface="Arial"/>
                <a:cs typeface="Arial"/>
                <a:sym typeface="Arial"/>
              </a:defRPr>
            </a:lvl1pPr>
            <a:lvl2pPr marL="495300" indent="-266700" defTabSz="914400">
              <a:lnSpc>
                <a:spcPct val="90000"/>
              </a:lnSpc>
              <a:spcBef>
                <a:spcPts val="1000"/>
              </a:spcBef>
              <a:buSzPct val="100000"/>
              <a:buFont typeface="Arial"/>
              <a:defRPr sz="2800">
                <a:solidFill>
                  <a:srgbClr val="FFFFFF"/>
                </a:solidFill>
                <a:latin typeface="Arial"/>
                <a:ea typeface="Arial"/>
                <a:cs typeface="Arial"/>
                <a:sym typeface="Arial"/>
              </a:defRPr>
            </a:lvl2pPr>
            <a:lvl3pPr marL="777239" indent="-320039" defTabSz="914400">
              <a:lnSpc>
                <a:spcPct val="90000"/>
              </a:lnSpc>
              <a:spcBef>
                <a:spcPts val="1000"/>
              </a:spcBef>
              <a:buSzPct val="100000"/>
              <a:buFont typeface="Arial"/>
              <a:defRPr sz="2800">
                <a:solidFill>
                  <a:srgbClr val="FFFFFF"/>
                </a:solidFill>
                <a:latin typeface="Arial"/>
                <a:ea typeface="Arial"/>
                <a:cs typeface="Arial"/>
                <a:sym typeface="Arial"/>
              </a:defRPr>
            </a:lvl3pPr>
            <a:lvl4pPr marL="1041400" indent="-355600" defTabSz="914400">
              <a:lnSpc>
                <a:spcPct val="90000"/>
              </a:lnSpc>
              <a:spcBef>
                <a:spcPts val="1000"/>
              </a:spcBef>
              <a:buSzPct val="100000"/>
              <a:buFont typeface="Arial"/>
              <a:defRPr sz="2800">
                <a:solidFill>
                  <a:srgbClr val="FFFFFF"/>
                </a:solidFill>
                <a:latin typeface="Arial"/>
                <a:ea typeface="Arial"/>
                <a:cs typeface="Arial"/>
                <a:sym typeface="Arial"/>
              </a:defRPr>
            </a:lvl4pPr>
            <a:lvl5pPr marL="1270000" indent="-355600" defTabSz="914400">
              <a:lnSpc>
                <a:spcPct val="90000"/>
              </a:lnSpc>
              <a:spcBef>
                <a:spcPts val="1000"/>
              </a:spcBef>
              <a:buSzPct val="100000"/>
              <a:buFont typeface="Arial"/>
              <a:defRPr sz="2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8470300" y="6224225"/>
            <a:ext cx="267302" cy="264251"/>
          </a:xfrm>
          <a:prstGeom prst="rect">
            <a:avLst/>
          </a:prstGeom>
        </p:spPr>
        <p:txBody>
          <a:bodyPr lIns="91436" tIns="91436" rIns="91436" bIns="91436" anchor="ctr"/>
          <a:lstStyle>
            <a:lvl1pPr algn="r" defTabSz="4572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F3C4B"/>
        </a:solidFill>
        <a:effectLst/>
      </p:bgPr>
    </p:bg>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285195" y="173660"/>
            <a:ext cx="11611945" cy="432627"/>
          </a:xfrm>
          <a:prstGeom prst="rect">
            <a:avLst/>
          </a:prstGeom>
        </p:spPr>
        <p:txBody>
          <a:bodyPr lIns="91436" tIns="91436" rIns="91436" bIns="91436" anchor="t"/>
          <a:lstStyle>
            <a:lvl1pPr algn="l" defTabSz="914400">
              <a:lnSpc>
                <a:spcPct val="90000"/>
              </a:lnSpc>
              <a:defRPr sz="3600" b="1">
                <a:solidFill>
                  <a:srgbClr val="FFFFFF"/>
                </a:solidFill>
                <a:latin typeface="Arial"/>
                <a:ea typeface="Arial"/>
                <a:cs typeface="Arial"/>
                <a:sym typeface="Arial"/>
              </a:defRPr>
            </a:lvl1pPr>
          </a:lstStyle>
          <a:p>
            <a:r>
              <a:t>Title Text</a:t>
            </a:r>
          </a:p>
        </p:txBody>
      </p:sp>
      <p:sp>
        <p:nvSpPr>
          <p:cNvPr id="233" name="Body Level One…"/>
          <p:cNvSpPr txBox="1">
            <a:spLocks noGrp="1"/>
          </p:cNvSpPr>
          <p:nvPr>
            <p:ph type="body" idx="1"/>
          </p:nvPr>
        </p:nvSpPr>
        <p:spPr>
          <a:xfrm>
            <a:off x="285195" y="993915"/>
            <a:ext cx="11611945" cy="5163171"/>
          </a:xfrm>
          <a:prstGeom prst="rect">
            <a:avLst/>
          </a:prstGeom>
        </p:spPr>
        <p:txBody>
          <a:bodyPr lIns="91436" tIns="91436" rIns="91436" bIns="91436" anchor="t"/>
          <a:lstStyle>
            <a:lvl1pPr marL="228600" indent="-228600" defTabSz="914400">
              <a:lnSpc>
                <a:spcPct val="90000"/>
              </a:lnSpc>
              <a:spcBef>
                <a:spcPts val="1000"/>
              </a:spcBef>
              <a:buSzPct val="100000"/>
              <a:buFont typeface="Arial"/>
              <a:defRPr sz="2800">
                <a:solidFill>
                  <a:srgbClr val="FFFFFF"/>
                </a:solidFill>
                <a:latin typeface="Arial"/>
                <a:ea typeface="Arial"/>
                <a:cs typeface="Arial"/>
                <a:sym typeface="Arial"/>
              </a:defRPr>
            </a:lvl1pPr>
            <a:lvl2pPr marL="495300" indent="-266700" defTabSz="914400">
              <a:lnSpc>
                <a:spcPct val="90000"/>
              </a:lnSpc>
              <a:spcBef>
                <a:spcPts val="1000"/>
              </a:spcBef>
              <a:buSzPct val="100000"/>
              <a:buFont typeface="Arial"/>
              <a:defRPr sz="2800">
                <a:solidFill>
                  <a:srgbClr val="FFFFFF"/>
                </a:solidFill>
                <a:latin typeface="Arial"/>
                <a:ea typeface="Arial"/>
                <a:cs typeface="Arial"/>
                <a:sym typeface="Arial"/>
              </a:defRPr>
            </a:lvl2pPr>
            <a:lvl3pPr marL="777239" indent="-320039" defTabSz="914400">
              <a:lnSpc>
                <a:spcPct val="90000"/>
              </a:lnSpc>
              <a:spcBef>
                <a:spcPts val="1000"/>
              </a:spcBef>
              <a:buSzPct val="100000"/>
              <a:buFont typeface="Arial"/>
              <a:defRPr sz="2800">
                <a:solidFill>
                  <a:srgbClr val="FFFFFF"/>
                </a:solidFill>
                <a:latin typeface="Arial"/>
                <a:ea typeface="Arial"/>
                <a:cs typeface="Arial"/>
                <a:sym typeface="Arial"/>
              </a:defRPr>
            </a:lvl3pPr>
            <a:lvl4pPr marL="1041400" indent="-355600" defTabSz="914400">
              <a:lnSpc>
                <a:spcPct val="90000"/>
              </a:lnSpc>
              <a:spcBef>
                <a:spcPts val="1000"/>
              </a:spcBef>
              <a:buSzPct val="100000"/>
              <a:buFont typeface="Arial"/>
              <a:defRPr sz="2800">
                <a:solidFill>
                  <a:srgbClr val="FFFFFF"/>
                </a:solidFill>
                <a:latin typeface="Arial"/>
                <a:ea typeface="Arial"/>
                <a:cs typeface="Arial"/>
                <a:sym typeface="Arial"/>
              </a:defRPr>
            </a:lvl4pPr>
            <a:lvl5pPr marL="1270000" indent="-355600" defTabSz="914400">
              <a:lnSpc>
                <a:spcPct val="90000"/>
              </a:lnSpc>
              <a:spcBef>
                <a:spcPts val="1000"/>
              </a:spcBef>
              <a:buSzPct val="100000"/>
              <a:buFont typeface="Arial"/>
              <a:defRPr sz="2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xfrm>
            <a:off x="8470298" y="6224225"/>
            <a:ext cx="267303" cy="264252"/>
          </a:xfrm>
          <a:prstGeom prst="rect">
            <a:avLst/>
          </a:prstGeom>
        </p:spPr>
        <p:txBody>
          <a:bodyPr lIns="91436" tIns="91436" rIns="91436" bIns="91436" anchor="ctr"/>
          <a:lstStyle>
            <a:lvl1pPr algn="r" defTabSz="4572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685801" y="609600"/>
            <a:ext cx="10131426" cy="1456268"/>
          </a:xfrm>
          <a:prstGeom prst="rect">
            <a:avLst/>
          </a:prstGeom>
        </p:spPr>
        <p:txBody>
          <a:bodyPr lIns="91439" tIns="91439" rIns="91439" bIns="91439"/>
          <a:lstStyle>
            <a:lvl1pPr algn="l" defTabSz="457200">
              <a:defRPr sz="3600" cap="all">
                <a:solidFill>
                  <a:srgbClr val="FFFFFF"/>
                </a:solidFill>
                <a:latin typeface="Calibri Light"/>
                <a:ea typeface="Calibri Light"/>
                <a:cs typeface="Calibri Light"/>
                <a:sym typeface="Calibri Light"/>
              </a:defRPr>
            </a:lvl1pPr>
          </a:lstStyle>
          <a:p>
            <a:r>
              <a:t>Title Text</a:t>
            </a:r>
          </a:p>
        </p:txBody>
      </p:sp>
      <p:sp>
        <p:nvSpPr>
          <p:cNvPr id="242" name="Body Level One…"/>
          <p:cNvSpPr txBox="1">
            <a:spLocks noGrp="1"/>
          </p:cNvSpPr>
          <p:nvPr>
            <p:ph type="body" idx="1"/>
          </p:nvPr>
        </p:nvSpPr>
        <p:spPr>
          <a:xfrm>
            <a:off x="685801" y="2142067"/>
            <a:ext cx="10131426" cy="3649134"/>
          </a:xfrm>
          <a:prstGeom prst="rect">
            <a:avLst/>
          </a:prstGeom>
        </p:spPr>
        <p:txBody>
          <a:bodyPr lIns="91439" tIns="91439" rIns="91439" bIns="91439"/>
          <a:lstStyle>
            <a:lvl1pPr marL="285750" indent="-285750" defTabSz="457200">
              <a:spcBef>
                <a:spcPts val="1000"/>
              </a:spcBef>
              <a:buClr>
                <a:srgbClr val="FFFFFF"/>
              </a:buClr>
              <a:buSzPct val="100000"/>
              <a:buFont typeface="Arial"/>
              <a:defRPr sz="1800">
                <a:solidFill>
                  <a:srgbClr val="FFFFFF"/>
                </a:solidFill>
                <a:latin typeface="Calibri"/>
                <a:ea typeface="Calibri"/>
                <a:cs typeface="Calibri"/>
                <a:sym typeface="Calibri"/>
              </a:defRPr>
            </a:lvl1pPr>
            <a:lvl2pPr marL="550069" indent="-321469" defTabSz="457200">
              <a:spcBef>
                <a:spcPts val="1000"/>
              </a:spcBef>
              <a:buClr>
                <a:srgbClr val="FFFFFF"/>
              </a:buClr>
              <a:buSzPct val="100000"/>
              <a:buFont typeface="Arial"/>
              <a:defRPr sz="1800">
                <a:solidFill>
                  <a:srgbClr val="FFFFFF"/>
                </a:solidFill>
                <a:latin typeface="Calibri"/>
                <a:ea typeface="Calibri"/>
                <a:cs typeface="Calibri"/>
                <a:sym typeface="Calibri"/>
              </a:defRPr>
            </a:lvl2pPr>
            <a:lvl3pPr marL="824593" indent="-367393" defTabSz="457200">
              <a:spcBef>
                <a:spcPts val="1000"/>
              </a:spcBef>
              <a:buClr>
                <a:srgbClr val="FFFFFF"/>
              </a:buClr>
              <a:buSzPct val="100000"/>
              <a:buFont typeface="Arial"/>
              <a:defRPr sz="1800">
                <a:solidFill>
                  <a:srgbClr val="FFFFFF"/>
                </a:solidFill>
                <a:latin typeface="Calibri"/>
                <a:ea typeface="Calibri"/>
                <a:cs typeface="Calibri"/>
                <a:sym typeface="Calibri"/>
              </a:defRPr>
            </a:lvl3pPr>
            <a:lvl4pPr marL="942975" indent="-257175" defTabSz="457200">
              <a:spcBef>
                <a:spcPts val="1000"/>
              </a:spcBef>
              <a:buClr>
                <a:srgbClr val="FFFFFF"/>
              </a:buClr>
              <a:buSzPct val="100000"/>
              <a:buFont typeface="Arial"/>
              <a:defRPr sz="1800">
                <a:solidFill>
                  <a:srgbClr val="FFFFFF"/>
                </a:solidFill>
                <a:latin typeface="Calibri"/>
                <a:ea typeface="Calibri"/>
                <a:cs typeface="Calibri"/>
                <a:sym typeface="Calibri"/>
              </a:defRPr>
            </a:lvl4pPr>
            <a:lvl5pPr marL="1171575" indent="-257175" defTabSz="457200">
              <a:spcBef>
                <a:spcPts val="1000"/>
              </a:spcBef>
              <a:buClr>
                <a:srgbClr val="FFFFFF"/>
              </a:buClr>
              <a:buSzPct val="100000"/>
              <a:buFont typeface="Arial"/>
              <a:defRPr sz="18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3" name="Slide Number"/>
          <p:cNvSpPr txBox="1">
            <a:spLocks noGrp="1"/>
          </p:cNvSpPr>
          <p:nvPr>
            <p:ph type="sldNum" sz="quarter" idx="2"/>
          </p:nvPr>
        </p:nvSpPr>
        <p:spPr>
          <a:xfrm>
            <a:off x="10189911" y="6397272"/>
            <a:ext cx="226527" cy="215811"/>
          </a:xfrm>
          <a:prstGeom prst="rect">
            <a:avLst/>
          </a:prstGeom>
        </p:spPr>
        <p:txBody>
          <a:bodyPr lIns="91439" tIns="91439" rIns="91439" bIns="91439" anchor="ctr"/>
          <a:lstStyle>
            <a:lvl1pPr algn="r" defTabSz="457200">
              <a:defRPr sz="1000">
                <a:solidFill>
                  <a:srgbClr val="FFFFFF"/>
                </a:solidFill>
                <a:latin typeface="Calibri"/>
                <a:ea typeface="Calibri"/>
                <a:cs typeface="Calibri"/>
                <a:sym typeface="Calibri"/>
              </a:defRPr>
            </a:lvl1pPr>
          </a:lstStyle>
          <a:p>
            <a:fld id="{86CB4B4D-7CA3-9044-876B-883B54F8677D}" type="slidenum">
              <a:t>‹#›</a:t>
            </a:fld>
            <a:endParaRPr/>
          </a:p>
        </p:txBody>
      </p:sp>
      <p:pic>
        <p:nvPicPr>
          <p:cNvPr id="244" name="Picture 7" descr="Picture 7"/>
          <p:cNvPicPr>
            <a:picLocks noChangeAspect="1"/>
          </p:cNvPicPr>
          <p:nvPr/>
        </p:nvPicPr>
        <p:blipFill>
          <a:blip r:embed="rId3"/>
          <a:stretch>
            <a:fillRect/>
          </a:stretch>
        </p:blipFill>
        <p:spPr>
          <a:xfrm>
            <a:off x="10701445" y="6332488"/>
            <a:ext cx="1313803" cy="384111"/>
          </a:xfrm>
          <a:prstGeom prst="rect">
            <a:avLst/>
          </a:prstGeom>
          <a:ln w="12700">
            <a:miter lim="400000"/>
          </a:ln>
        </p:spPr>
      </p:pic>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F3C4B"/>
        </a:solidFill>
        <a:effectLst/>
      </p:bgPr>
    </p:bg>
    <p:spTree>
      <p:nvGrpSpPr>
        <p:cNvPr id="1" name=""/>
        <p:cNvGrpSpPr/>
        <p:nvPr/>
      </p:nvGrpSpPr>
      <p:grpSpPr>
        <a:xfrm>
          <a:off x="0" y="0"/>
          <a:ext cx="0" cy="0"/>
          <a:chOff x="0" y="0"/>
          <a:chExt cx="0" cy="0"/>
        </a:xfrm>
      </p:grpSpPr>
      <p:sp>
        <p:nvSpPr>
          <p:cNvPr id="251" name="Title Text"/>
          <p:cNvSpPr txBox="1">
            <a:spLocks noGrp="1"/>
          </p:cNvSpPr>
          <p:nvPr>
            <p:ph type="title"/>
          </p:nvPr>
        </p:nvSpPr>
        <p:spPr>
          <a:xfrm>
            <a:off x="285195" y="173660"/>
            <a:ext cx="11611945" cy="432627"/>
          </a:xfrm>
          <a:prstGeom prst="rect">
            <a:avLst/>
          </a:prstGeom>
        </p:spPr>
        <p:txBody>
          <a:bodyPr lIns="91438" tIns="91438" rIns="91438" bIns="91438" anchor="t"/>
          <a:lstStyle>
            <a:lvl1pPr algn="l" defTabSz="914400">
              <a:lnSpc>
                <a:spcPct val="90000"/>
              </a:lnSpc>
              <a:defRPr sz="3600" b="1">
                <a:solidFill>
                  <a:srgbClr val="FFFFFF"/>
                </a:solidFill>
                <a:latin typeface="Arial"/>
                <a:ea typeface="Arial"/>
                <a:cs typeface="Arial"/>
                <a:sym typeface="Arial"/>
              </a:defRPr>
            </a:lvl1pPr>
          </a:lstStyle>
          <a:p>
            <a:r>
              <a:t>Title Text</a:t>
            </a:r>
          </a:p>
        </p:txBody>
      </p:sp>
      <p:sp>
        <p:nvSpPr>
          <p:cNvPr id="252" name="Body Level One…"/>
          <p:cNvSpPr txBox="1">
            <a:spLocks noGrp="1"/>
          </p:cNvSpPr>
          <p:nvPr>
            <p:ph type="body" idx="1"/>
          </p:nvPr>
        </p:nvSpPr>
        <p:spPr>
          <a:xfrm>
            <a:off x="285195" y="993915"/>
            <a:ext cx="11611945" cy="5163170"/>
          </a:xfrm>
          <a:prstGeom prst="rect">
            <a:avLst/>
          </a:prstGeom>
        </p:spPr>
        <p:txBody>
          <a:bodyPr lIns="91438" tIns="91438" rIns="91438" bIns="91438" anchor="t"/>
          <a:lstStyle>
            <a:lvl1pPr marL="228600" indent="-228600" defTabSz="914400">
              <a:lnSpc>
                <a:spcPct val="90000"/>
              </a:lnSpc>
              <a:spcBef>
                <a:spcPts val="1000"/>
              </a:spcBef>
              <a:buSzPct val="100000"/>
              <a:buFont typeface="Arial"/>
              <a:defRPr sz="2800">
                <a:solidFill>
                  <a:srgbClr val="FFFFFF"/>
                </a:solidFill>
                <a:latin typeface="Arial"/>
                <a:ea typeface="Arial"/>
                <a:cs typeface="Arial"/>
                <a:sym typeface="Arial"/>
              </a:defRPr>
            </a:lvl1pPr>
            <a:lvl2pPr marL="495300" indent="-266700" defTabSz="914400">
              <a:lnSpc>
                <a:spcPct val="90000"/>
              </a:lnSpc>
              <a:spcBef>
                <a:spcPts val="1000"/>
              </a:spcBef>
              <a:buSzPct val="100000"/>
              <a:buFont typeface="Arial"/>
              <a:defRPr sz="2800">
                <a:solidFill>
                  <a:srgbClr val="FFFFFF"/>
                </a:solidFill>
                <a:latin typeface="Arial"/>
                <a:ea typeface="Arial"/>
                <a:cs typeface="Arial"/>
                <a:sym typeface="Arial"/>
              </a:defRPr>
            </a:lvl2pPr>
            <a:lvl3pPr marL="777239" indent="-320039" defTabSz="914400">
              <a:lnSpc>
                <a:spcPct val="90000"/>
              </a:lnSpc>
              <a:spcBef>
                <a:spcPts val="1000"/>
              </a:spcBef>
              <a:buSzPct val="100000"/>
              <a:buFont typeface="Arial"/>
              <a:defRPr sz="2800">
                <a:solidFill>
                  <a:srgbClr val="FFFFFF"/>
                </a:solidFill>
                <a:latin typeface="Arial"/>
                <a:ea typeface="Arial"/>
                <a:cs typeface="Arial"/>
                <a:sym typeface="Arial"/>
              </a:defRPr>
            </a:lvl3pPr>
            <a:lvl4pPr marL="1041400" indent="-355600" defTabSz="914400">
              <a:lnSpc>
                <a:spcPct val="90000"/>
              </a:lnSpc>
              <a:spcBef>
                <a:spcPts val="1000"/>
              </a:spcBef>
              <a:buSzPct val="100000"/>
              <a:buFont typeface="Arial"/>
              <a:defRPr sz="2800">
                <a:solidFill>
                  <a:srgbClr val="FFFFFF"/>
                </a:solidFill>
                <a:latin typeface="Arial"/>
                <a:ea typeface="Arial"/>
                <a:cs typeface="Arial"/>
                <a:sym typeface="Arial"/>
              </a:defRPr>
            </a:lvl4pPr>
            <a:lvl5pPr marL="1270000" indent="-355600" defTabSz="914400">
              <a:lnSpc>
                <a:spcPct val="90000"/>
              </a:lnSpc>
              <a:spcBef>
                <a:spcPts val="1000"/>
              </a:spcBef>
              <a:buSzPct val="100000"/>
              <a:buFont typeface="Arial"/>
              <a:defRPr sz="2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53" name="Slide Number"/>
          <p:cNvSpPr txBox="1">
            <a:spLocks noGrp="1"/>
          </p:cNvSpPr>
          <p:nvPr>
            <p:ph type="sldNum" sz="quarter" idx="2"/>
          </p:nvPr>
        </p:nvSpPr>
        <p:spPr>
          <a:xfrm>
            <a:off x="8470296" y="6224224"/>
            <a:ext cx="267305" cy="264254"/>
          </a:xfrm>
          <a:prstGeom prst="rect">
            <a:avLst/>
          </a:prstGeom>
        </p:spPr>
        <p:txBody>
          <a:bodyPr lIns="91438" tIns="91438" rIns="91438" bIns="91438" anchor="ctr"/>
          <a:lstStyle>
            <a:lvl1pPr algn="r" defTabSz="4572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260" name="Author and Date"/>
          <p:cNvSpPr txBox="1">
            <a:spLocks noGrp="1"/>
          </p:cNvSpPr>
          <p:nvPr>
            <p:ph type="body" sz="quarter" idx="21" hasCustomPrompt="1"/>
          </p:nvPr>
        </p:nvSpPr>
        <p:spPr>
          <a:xfrm>
            <a:off x="600670" y="5929931"/>
            <a:ext cx="10985501" cy="318490"/>
          </a:xfrm>
          <a:prstGeom prst="rect">
            <a:avLst/>
          </a:prstGeom>
        </p:spPr>
        <p:txBody>
          <a:bodyPr lIns="45719" tIns="45719" rIns="45719" bIns="45719" anchor="t"/>
          <a:lstStyle>
            <a:lvl1pPr marL="0" indent="0">
              <a:spcBef>
                <a:spcPts val="0"/>
              </a:spcBef>
              <a:buSzTx/>
              <a:buNone/>
              <a:defRPr sz="1600" b="1"/>
            </a:lvl1pPr>
          </a:lstStyle>
          <a:p>
            <a:r>
              <a:t>Author and Date</a:t>
            </a:r>
          </a:p>
        </p:txBody>
      </p:sp>
      <p:sp>
        <p:nvSpPr>
          <p:cNvPr id="261" name="Presentation Title"/>
          <p:cNvSpPr txBox="1">
            <a:spLocks noGrp="1"/>
          </p:cNvSpPr>
          <p:nvPr>
            <p:ph type="title" hasCustomPrompt="1"/>
          </p:nvPr>
        </p:nvSpPr>
        <p:spPr>
          <a:xfrm>
            <a:off x="603248" y="1287496"/>
            <a:ext cx="10985503" cy="2324101"/>
          </a:xfrm>
          <a:prstGeom prst="rect">
            <a:avLst/>
          </a:prstGeom>
        </p:spPr>
        <p:txBody>
          <a:bodyPr anchor="b"/>
          <a:lstStyle>
            <a:lvl1pPr algn="l" defTabSz="1219169">
              <a:lnSpc>
                <a:spcPct val="80000"/>
              </a:lnSpc>
              <a:defRPr b="1" spc="-112">
                <a:latin typeface="Helvetica Neue"/>
                <a:ea typeface="Helvetica Neue"/>
                <a:cs typeface="Helvetica Neue"/>
                <a:sym typeface="Helvetica Neue"/>
              </a:defRPr>
            </a:lvl1pPr>
          </a:lstStyle>
          <a:p>
            <a:r>
              <a:t>Presentation Title</a:t>
            </a:r>
          </a:p>
        </p:txBody>
      </p:sp>
      <p:sp>
        <p:nvSpPr>
          <p:cNvPr id="262" name="Body Level One…"/>
          <p:cNvSpPr txBox="1">
            <a:spLocks noGrp="1"/>
          </p:cNvSpPr>
          <p:nvPr>
            <p:ph type="body" sz="quarter" idx="1" hasCustomPrompt="1"/>
          </p:nvPr>
        </p:nvSpPr>
        <p:spPr>
          <a:xfrm>
            <a:off x="600671" y="3611595"/>
            <a:ext cx="10985501" cy="952501"/>
          </a:xfrm>
          <a:prstGeom prst="rect">
            <a:avLst/>
          </a:prstGeom>
        </p:spPr>
        <p:txBody>
          <a:bodyPr anchor="t"/>
          <a:lstStyle>
            <a:lvl1pPr marL="0" indent="0">
              <a:spcBef>
                <a:spcPts val="0"/>
              </a:spcBef>
              <a:buSzTx/>
              <a:buNone/>
              <a:defRPr b="1"/>
            </a:lvl1pPr>
            <a:lvl2pPr marL="0" indent="228600">
              <a:spcBef>
                <a:spcPts val="0"/>
              </a:spcBef>
              <a:buSzTx/>
              <a:buNone/>
              <a:defRPr b="1"/>
            </a:lvl2pPr>
            <a:lvl3pPr marL="0" indent="457200">
              <a:spcBef>
                <a:spcPts val="0"/>
              </a:spcBef>
              <a:buSzTx/>
              <a:buNone/>
              <a:defRPr b="1"/>
            </a:lvl3pPr>
            <a:lvl4pPr marL="0" indent="685800">
              <a:spcBef>
                <a:spcPts val="0"/>
              </a:spcBef>
              <a:buSzTx/>
              <a:buNone/>
              <a:defRPr b="1"/>
            </a:lvl4pPr>
            <a:lvl5pPr marL="0" indent="914400">
              <a:spcBef>
                <a:spcPts val="0"/>
              </a:spcBef>
              <a:buSzTx/>
              <a:buNone/>
              <a:defRPr b="1"/>
            </a:lvl5pPr>
          </a:lstStyle>
          <a:p>
            <a:r>
              <a:t>Presentation Subtitle</a:t>
            </a:r>
          </a:p>
          <a:p>
            <a:pPr lvl="1"/>
            <a:endParaRPr/>
          </a:p>
          <a:p>
            <a:pPr lvl="2"/>
            <a:endParaRPr/>
          </a:p>
          <a:p>
            <a:pPr lvl="3"/>
            <a:endParaRPr/>
          </a:p>
          <a:p>
            <a:pPr lvl="4"/>
            <a:endParaRPr/>
          </a:p>
        </p:txBody>
      </p:sp>
      <p:sp>
        <p:nvSpPr>
          <p:cNvPr id="263" name="Slide Number"/>
          <p:cNvSpPr txBox="1">
            <a:spLocks noGrp="1"/>
          </p:cNvSpPr>
          <p:nvPr>
            <p:ph type="sldNum" sz="quarter" idx="2"/>
          </p:nvPr>
        </p:nvSpPr>
        <p:spPr>
          <a:xfrm>
            <a:off x="6007811" y="6565544"/>
            <a:ext cx="170130" cy="162256"/>
          </a:xfrm>
          <a:prstGeom prst="rect">
            <a:avLst/>
          </a:prstGeom>
        </p:spPr>
        <p:txBody>
          <a:bodyPr anchor="b"/>
          <a:lstStyle>
            <a:lvl1pPr defTabSz="292100">
              <a:defRPr sz="800">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F3C4B"/>
        </a:solidFill>
        <a:effectLst/>
      </p:bgPr>
    </p:bg>
    <p:spTree>
      <p:nvGrpSpPr>
        <p:cNvPr id="1" name=""/>
        <p:cNvGrpSpPr/>
        <p:nvPr/>
      </p:nvGrpSpPr>
      <p:grpSpPr>
        <a:xfrm>
          <a:off x="0" y="0"/>
          <a:ext cx="0" cy="0"/>
          <a:chOff x="0" y="0"/>
          <a:chExt cx="0" cy="0"/>
        </a:xfrm>
      </p:grpSpPr>
      <p:pic>
        <p:nvPicPr>
          <p:cNvPr id="270" name="Image" descr="Image"/>
          <p:cNvPicPr>
            <a:picLocks noChangeAspect="1"/>
          </p:cNvPicPr>
          <p:nvPr/>
        </p:nvPicPr>
        <p:blipFill>
          <a:blip r:embed="rId2"/>
          <a:stretch>
            <a:fillRect/>
          </a:stretch>
        </p:blipFill>
        <p:spPr>
          <a:xfrm>
            <a:off x="11413710" y="6541643"/>
            <a:ext cx="489785" cy="146041"/>
          </a:xfrm>
          <a:prstGeom prst="rect">
            <a:avLst/>
          </a:prstGeom>
          <a:ln w="12700">
            <a:miter lim="400000"/>
          </a:ln>
        </p:spPr>
      </p:pic>
      <p:sp>
        <p:nvSpPr>
          <p:cNvPr id="271" name="Title Text"/>
          <p:cNvSpPr txBox="1">
            <a:spLocks noGrp="1"/>
          </p:cNvSpPr>
          <p:nvPr>
            <p:ph type="title"/>
          </p:nvPr>
        </p:nvSpPr>
        <p:spPr>
          <a:xfrm>
            <a:off x="285195" y="173660"/>
            <a:ext cx="11611945" cy="432627"/>
          </a:xfrm>
          <a:prstGeom prst="rect">
            <a:avLst/>
          </a:prstGeom>
        </p:spPr>
        <p:txBody>
          <a:bodyPr lIns="91437" tIns="91437" rIns="91437" bIns="91437" anchor="t"/>
          <a:lstStyle>
            <a:lvl1pPr algn="l" defTabSz="914400">
              <a:lnSpc>
                <a:spcPct val="90000"/>
              </a:lnSpc>
              <a:defRPr sz="3600" b="1">
                <a:solidFill>
                  <a:srgbClr val="FFFFFF"/>
                </a:solidFill>
                <a:latin typeface="Arial"/>
                <a:ea typeface="Arial"/>
                <a:cs typeface="Arial"/>
                <a:sym typeface="Arial"/>
              </a:defRPr>
            </a:lvl1pPr>
          </a:lstStyle>
          <a:p>
            <a:r>
              <a:t>Title Text</a:t>
            </a:r>
          </a:p>
        </p:txBody>
      </p:sp>
      <p:sp>
        <p:nvSpPr>
          <p:cNvPr id="272" name="Body Level One…"/>
          <p:cNvSpPr txBox="1">
            <a:spLocks noGrp="1"/>
          </p:cNvSpPr>
          <p:nvPr>
            <p:ph type="body" idx="1"/>
          </p:nvPr>
        </p:nvSpPr>
        <p:spPr>
          <a:xfrm>
            <a:off x="285195" y="993915"/>
            <a:ext cx="11611945" cy="5163171"/>
          </a:xfrm>
          <a:prstGeom prst="rect">
            <a:avLst/>
          </a:prstGeom>
        </p:spPr>
        <p:txBody>
          <a:bodyPr lIns="91437" tIns="91437" rIns="91437" bIns="91437" anchor="t"/>
          <a:lstStyle>
            <a:lvl1pPr marL="228600" indent="-228600" defTabSz="914400">
              <a:lnSpc>
                <a:spcPct val="90000"/>
              </a:lnSpc>
              <a:spcBef>
                <a:spcPts val="1000"/>
              </a:spcBef>
              <a:buSzPct val="100000"/>
              <a:buFont typeface="Arial"/>
              <a:defRPr sz="2800">
                <a:solidFill>
                  <a:srgbClr val="FFFFFF"/>
                </a:solidFill>
                <a:latin typeface="Arial"/>
                <a:ea typeface="Arial"/>
                <a:cs typeface="Arial"/>
                <a:sym typeface="Arial"/>
              </a:defRPr>
            </a:lvl1pPr>
            <a:lvl2pPr marL="495300" indent="-266700" defTabSz="914400">
              <a:lnSpc>
                <a:spcPct val="90000"/>
              </a:lnSpc>
              <a:spcBef>
                <a:spcPts val="1000"/>
              </a:spcBef>
              <a:buSzPct val="100000"/>
              <a:buFont typeface="Arial"/>
              <a:defRPr sz="2800">
                <a:solidFill>
                  <a:srgbClr val="FFFFFF"/>
                </a:solidFill>
                <a:latin typeface="Arial"/>
                <a:ea typeface="Arial"/>
                <a:cs typeface="Arial"/>
                <a:sym typeface="Arial"/>
              </a:defRPr>
            </a:lvl2pPr>
            <a:lvl3pPr marL="777239" indent="-320039" defTabSz="914400">
              <a:lnSpc>
                <a:spcPct val="90000"/>
              </a:lnSpc>
              <a:spcBef>
                <a:spcPts val="1000"/>
              </a:spcBef>
              <a:buSzPct val="100000"/>
              <a:buFont typeface="Arial"/>
              <a:defRPr sz="2800">
                <a:solidFill>
                  <a:srgbClr val="FFFFFF"/>
                </a:solidFill>
                <a:latin typeface="Arial"/>
                <a:ea typeface="Arial"/>
                <a:cs typeface="Arial"/>
                <a:sym typeface="Arial"/>
              </a:defRPr>
            </a:lvl3pPr>
            <a:lvl4pPr marL="1041400" indent="-355600" defTabSz="914400">
              <a:lnSpc>
                <a:spcPct val="90000"/>
              </a:lnSpc>
              <a:spcBef>
                <a:spcPts val="1000"/>
              </a:spcBef>
              <a:buSzPct val="100000"/>
              <a:buFont typeface="Arial"/>
              <a:defRPr sz="2800">
                <a:solidFill>
                  <a:srgbClr val="FFFFFF"/>
                </a:solidFill>
                <a:latin typeface="Arial"/>
                <a:ea typeface="Arial"/>
                <a:cs typeface="Arial"/>
                <a:sym typeface="Arial"/>
              </a:defRPr>
            </a:lvl4pPr>
            <a:lvl5pPr marL="1270000" indent="-355600" defTabSz="914400">
              <a:lnSpc>
                <a:spcPct val="90000"/>
              </a:lnSpc>
              <a:spcBef>
                <a:spcPts val="1000"/>
              </a:spcBef>
              <a:buSzPct val="100000"/>
              <a:buFont typeface="Arial"/>
              <a:defRPr sz="2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3" name="Slide Number"/>
          <p:cNvSpPr txBox="1">
            <a:spLocks noGrp="1"/>
          </p:cNvSpPr>
          <p:nvPr>
            <p:ph type="sldNum" sz="quarter" idx="2"/>
          </p:nvPr>
        </p:nvSpPr>
        <p:spPr>
          <a:xfrm>
            <a:off x="8470297" y="6224224"/>
            <a:ext cx="267304" cy="264253"/>
          </a:xfrm>
          <a:prstGeom prst="rect">
            <a:avLst/>
          </a:prstGeom>
        </p:spPr>
        <p:txBody>
          <a:bodyPr lIns="91437" tIns="91437" rIns="91437" bIns="91437" anchor="ctr"/>
          <a:lstStyle>
            <a:lvl1pPr algn="r" defTabSz="4572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F3C4B"/>
        </a:solidFill>
        <a:effectLst/>
      </p:bgPr>
    </p:bg>
    <p:spTree>
      <p:nvGrpSpPr>
        <p:cNvPr id="1" name=""/>
        <p:cNvGrpSpPr/>
        <p:nvPr/>
      </p:nvGrpSpPr>
      <p:grpSpPr>
        <a:xfrm>
          <a:off x="0" y="0"/>
          <a:ext cx="0" cy="0"/>
          <a:chOff x="0" y="0"/>
          <a:chExt cx="0" cy="0"/>
        </a:xfrm>
      </p:grpSpPr>
      <p:pic>
        <p:nvPicPr>
          <p:cNvPr id="280" name="Image" descr="Image"/>
          <p:cNvPicPr>
            <a:picLocks noChangeAspect="1"/>
          </p:cNvPicPr>
          <p:nvPr/>
        </p:nvPicPr>
        <p:blipFill>
          <a:blip r:embed="rId2"/>
          <a:stretch>
            <a:fillRect/>
          </a:stretch>
        </p:blipFill>
        <p:spPr>
          <a:xfrm>
            <a:off x="11413710" y="6541643"/>
            <a:ext cx="489784" cy="146040"/>
          </a:xfrm>
          <a:prstGeom prst="rect">
            <a:avLst/>
          </a:prstGeom>
          <a:ln w="12700">
            <a:miter lim="400000"/>
          </a:ln>
        </p:spPr>
      </p:pic>
      <p:sp>
        <p:nvSpPr>
          <p:cNvPr id="281" name="Title Text"/>
          <p:cNvSpPr txBox="1">
            <a:spLocks noGrp="1"/>
          </p:cNvSpPr>
          <p:nvPr>
            <p:ph type="title"/>
          </p:nvPr>
        </p:nvSpPr>
        <p:spPr>
          <a:xfrm>
            <a:off x="285195" y="173660"/>
            <a:ext cx="11611945" cy="432627"/>
          </a:xfrm>
          <a:prstGeom prst="rect">
            <a:avLst/>
          </a:prstGeom>
        </p:spPr>
        <p:txBody>
          <a:bodyPr lIns="91438" tIns="91438" rIns="91438" bIns="91438" anchor="t"/>
          <a:lstStyle>
            <a:lvl1pPr algn="l" defTabSz="914400">
              <a:lnSpc>
                <a:spcPct val="90000"/>
              </a:lnSpc>
              <a:defRPr sz="3600" b="1">
                <a:solidFill>
                  <a:srgbClr val="FFFFFF"/>
                </a:solidFill>
                <a:latin typeface="Arial"/>
                <a:ea typeface="Arial"/>
                <a:cs typeface="Arial"/>
                <a:sym typeface="Arial"/>
              </a:defRPr>
            </a:lvl1pPr>
          </a:lstStyle>
          <a:p>
            <a:r>
              <a:t>Title Text</a:t>
            </a:r>
          </a:p>
        </p:txBody>
      </p:sp>
      <p:sp>
        <p:nvSpPr>
          <p:cNvPr id="282" name="Body Level One…"/>
          <p:cNvSpPr txBox="1">
            <a:spLocks noGrp="1"/>
          </p:cNvSpPr>
          <p:nvPr>
            <p:ph type="body" idx="1"/>
          </p:nvPr>
        </p:nvSpPr>
        <p:spPr>
          <a:xfrm>
            <a:off x="285195" y="993915"/>
            <a:ext cx="11611945" cy="5163170"/>
          </a:xfrm>
          <a:prstGeom prst="rect">
            <a:avLst/>
          </a:prstGeom>
        </p:spPr>
        <p:txBody>
          <a:bodyPr lIns="91438" tIns="91438" rIns="91438" bIns="91438" anchor="t"/>
          <a:lstStyle>
            <a:lvl1pPr marL="228600" indent="-228600" defTabSz="914400">
              <a:lnSpc>
                <a:spcPct val="90000"/>
              </a:lnSpc>
              <a:spcBef>
                <a:spcPts val="1000"/>
              </a:spcBef>
              <a:buSzPct val="100000"/>
              <a:buFont typeface="Arial"/>
              <a:defRPr sz="2800">
                <a:solidFill>
                  <a:srgbClr val="FFFFFF"/>
                </a:solidFill>
                <a:latin typeface="Arial"/>
                <a:ea typeface="Arial"/>
                <a:cs typeface="Arial"/>
                <a:sym typeface="Arial"/>
              </a:defRPr>
            </a:lvl1pPr>
            <a:lvl2pPr marL="495300" indent="-266700" defTabSz="914400">
              <a:lnSpc>
                <a:spcPct val="90000"/>
              </a:lnSpc>
              <a:spcBef>
                <a:spcPts val="1000"/>
              </a:spcBef>
              <a:buSzPct val="100000"/>
              <a:buFont typeface="Arial"/>
              <a:defRPr sz="2800">
                <a:solidFill>
                  <a:srgbClr val="FFFFFF"/>
                </a:solidFill>
                <a:latin typeface="Arial"/>
                <a:ea typeface="Arial"/>
                <a:cs typeface="Arial"/>
                <a:sym typeface="Arial"/>
              </a:defRPr>
            </a:lvl2pPr>
            <a:lvl3pPr marL="777239" indent="-320039" defTabSz="914400">
              <a:lnSpc>
                <a:spcPct val="90000"/>
              </a:lnSpc>
              <a:spcBef>
                <a:spcPts val="1000"/>
              </a:spcBef>
              <a:buSzPct val="100000"/>
              <a:buFont typeface="Arial"/>
              <a:defRPr sz="2800">
                <a:solidFill>
                  <a:srgbClr val="FFFFFF"/>
                </a:solidFill>
                <a:latin typeface="Arial"/>
                <a:ea typeface="Arial"/>
                <a:cs typeface="Arial"/>
                <a:sym typeface="Arial"/>
              </a:defRPr>
            </a:lvl3pPr>
            <a:lvl4pPr marL="1041400" indent="-355600" defTabSz="914400">
              <a:lnSpc>
                <a:spcPct val="90000"/>
              </a:lnSpc>
              <a:spcBef>
                <a:spcPts val="1000"/>
              </a:spcBef>
              <a:buSzPct val="100000"/>
              <a:buFont typeface="Arial"/>
              <a:defRPr sz="2800">
                <a:solidFill>
                  <a:srgbClr val="FFFFFF"/>
                </a:solidFill>
                <a:latin typeface="Arial"/>
                <a:ea typeface="Arial"/>
                <a:cs typeface="Arial"/>
                <a:sym typeface="Arial"/>
              </a:defRPr>
            </a:lvl4pPr>
            <a:lvl5pPr marL="1270000" indent="-355600" defTabSz="914400">
              <a:lnSpc>
                <a:spcPct val="90000"/>
              </a:lnSpc>
              <a:spcBef>
                <a:spcPts val="1000"/>
              </a:spcBef>
              <a:buSzPct val="100000"/>
              <a:buFont typeface="Arial"/>
              <a:defRPr sz="2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3" name="Slide Number"/>
          <p:cNvSpPr txBox="1">
            <a:spLocks noGrp="1"/>
          </p:cNvSpPr>
          <p:nvPr>
            <p:ph type="sldNum" sz="quarter" idx="2"/>
          </p:nvPr>
        </p:nvSpPr>
        <p:spPr>
          <a:xfrm>
            <a:off x="8470296" y="6224224"/>
            <a:ext cx="267305" cy="264254"/>
          </a:xfrm>
          <a:prstGeom prst="rect">
            <a:avLst/>
          </a:prstGeom>
        </p:spPr>
        <p:txBody>
          <a:bodyPr lIns="91438" tIns="91438" rIns="91438" bIns="91438" anchor="ctr"/>
          <a:lstStyle>
            <a:lvl1pPr algn="r" defTabSz="4572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B657E-B7C9-B1B8-3171-C2362DEB70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ADE00E-3AD6-3068-2780-2A4A85B0B9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0468E9-6AB9-42C8-7821-001344F6CF8F}"/>
              </a:ext>
            </a:extLst>
          </p:cNvPr>
          <p:cNvSpPr>
            <a:spLocks noGrp="1"/>
          </p:cNvSpPr>
          <p:nvPr>
            <p:ph type="dt" sz="half" idx="10"/>
          </p:nvPr>
        </p:nvSpPr>
        <p:spPr/>
        <p:txBody>
          <a:bodyPr/>
          <a:lstStyle/>
          <a:p>
            <a:fld id="{B216A3DB-725C-7443-87CF-958A43082728}" type="datetimeFigureOut">
              <a:rPr lang="en-US" smtClean="0"/>
              <a:t>6/9/2025</a:t>
            </a:fld>
            <a:endParaRPr lang="en-US"/>
          </a:p>
        </p:txBody>
      </p:sp>
      <p:sp>
        <p:nvSpPr>
          <p:cNvPr id="5" name="Footer Placeholder 4">
            <a:extLst>
              <a:ext uri="{FF2B5EF4-FFF2-40B4-BE49-F238E27FC236}">
                <a16:creationId xmlns:a16="http://schemas.microsoft.com/office/drawing/2014/main" id="{E2728479-1FD6-67C3-79F1-53268218E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21B4D-6994-221B-0D40-2200585D1B28}"/>
              </a:ext>
            </a:extLst>
          </p:cNvPr>
          <p:cNvSpPr>
            <a:spLocks noGrp="1"/>
          </p:cNvSpPr>
          <p:nvPr>
            <p:ph type="sldNum" sz="quarter" idx="12"/>
          </p:nvPr>
        </p:nvSpPr>
        <p:spPr/>
        <p:txBody>
          <a:bodyPr/>
          <a:lstStyle/>
          <a:p>
            <a:fld id="{C973402A-5AE7-7543-8134-3768BDDDDC34}" type="slidenum">
              <a:rPr lang="en-US" smtClean="0"/>
              <a:t>‹#›</a:t>
            </a:fld>
            <a:endParaRPr lang="en-US"/>
          </a:p>
        </p:txBody>
      </p:sp>
    </p:spTree>
    <p:extLst>
      <p:ext uri="{BB962C8B-B14F-4D97-AF65-F5344CB8AC3E}">
        <p14:creationId xmlns:p14="http://schemas.microsoft.com/office/powerpoint/2010/main" val="25231401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F3C4B"/>
        </a:solidFill>
        <a:effectLst/>
      </p:bgPr>
    </p:bg>
    <p:spTree>
      <p:nvGrpSpPr>
        <p:cNvPr id="1" name=""/>
        <p:cNvGrpSpPr/>
        <p:nvPr/>
      </p:nvGrpSpPr>
      <p:grpSpPr>
        <a:xfrm>
          <a:off x="0" y="0"/>
          <a:ext cx="0" cy="0"/>
          <a:chOff x="0" y="0"/>
          <a:chExt cx="0" cy="0"/>
        </a:xfrm>
      </p:grpSpPr>
      <p:pic>
        <p:nvPicPr>
          <p:cNvPr id="290" name="Image" descr="Image"/>
          <p:cNvPicPr>
            <a:picLocks noChangeAspect="1"/>
          </p:cNvPicPr>
          <p:nvPr/>
        </p:nvPicPr>
        <p:blipFill>
          <a:blip r:embed="rId2"/>
          <a:stretch>
            <a:fillRect/>
          </a:stretch>
        </p:blipFill>
        <p:spPr>
          <a:xfrm>
            <a:off x="11413710" y="6541643"/>
            <a:ext cx="489784" cy="146040"/>
          </a:xfrm>
          <a:prstGeom prst="rect">
            <a:avLst/>
          </a:prstGeom>
          <a:ln w="12700">
            <a:miter lim="400000"/>
          </a:ln>
        </p:spPr>
      </p:pic>
      <p:sp>
        <p:nvSpPr>
          <p:cNvPr id="291" name="Title Text"/>
          <p:cNvSpPr txBox="1">
            <a:spLocks noGrp="1"/>
          </p:cNvSpPr>
          <p:nvPr>
            <p:ph type="title"/>
          </p:nvPr>
        </p:nvSpPr>
        <p:spPr>
          <a:xfrm>
            <a:off x="285195" y="173660"/>
            <a:ext cx="11611945" cy="432627"/>
          </a:xfrm>
          <a:prstGeom prst="rect">
            <a:avLst/>
          </a:prstGeom>
        </p:spPr>
        <p:txBody>
          <a:bodyPr lIns="91439" tIns="91439" rIns="91439" bIns="91439" anchor="t"/>
          <a:lstStyle>
            <a:lvl1pPr algn="l" defTabSz="914400">
              <a:lnSpc>
                <a:spcPct val="90000"/>
              </a:lnSpc>
              <a:defRPr sz="3600" b="1">
                <a:solidFill>
                  <a:srgbClr val="FFFFFF"/>
                </a:solidFill>
                <a:latin typeface="Arial"/>
                <a:ea typeface="Arial"/>
                <a:cs typeface="Arial"/>
                <a:sym typeface="Arial"/>
              </a:defRPr>
            </a:lvl1pPr>
          </a:lstStyle>
          <a:p>
            <a:r>
              <a:t>Title Text</a:t>
            </a:r>
          </a:p>
        </p:txBody>
      </p:sp>
      <p:sp>
        <p:nvSpPr>
          <p:cNvPr id="292" name="Body Level One…"/>
          <p:cNvSpPr txBox="1">
            <a:spLocks noGrp="1"/>
          </p:cNvSpPr>
          <p:nvPr>
            <p:ph type="body" idx="1"/>
          </p:nvPr>
        </p:nvSpPr>
        <p:spPr>
          <a:xfrm>
            <a:off x="285195" y="993916"/>
            <a:ext cx="11611945" cy="5163170"/>
          </a:xfrm>
          <a:prstGeom prst="rect">
            <a:avLst/>
          </a:prstGeom>
        </p:spPr>
        <p:txBody>
          <a:bodyPr lIns="91439" tIns="91439" rIns="91439" bIns="91439" anchor="t"/>
          <a:lstStyle>
            <a:lvl1pPr marL="228600" indent="-228600" defTabSz="914400">
              <a:lnSpc>
                <a:spcPct val="90000"/>
              </a:lnSpc>
              <a:spcBef>
                <a:spcPts val="1000"/>
              </a:spcBef>
              <a:buSzPct val="100000"/>
              <a:buFont typeface="Arial"/>
              <a:defRPr sz="2800">
                <a:solidFill>
                  <a:srgbClr val="FFFFFF"/>
                </a:solidFill>
                <a:latin typeface="Arial"/>
                <a:ea typeface="Arial"/>
                <a:cs typeface="Arial"/>
                <a:sym typeface="Arial"/>
              </a:defRPr>
            </a:lvl1pPr>
            <a:lvl2pPr marL="495300" indent="-266700" defTabSz="914400">
              <a:lnSpc>
                <a:spcPct val="90000"/>
              </a:lnSpc>
              <a:spcBef>
                <a:spcPts val="1000"/>
              </a:spcBef>
              <a:buSzPct val="100000"/>
              <a:buFont typeface="Arial"/>
              <a:defRPr sz="2800">
                <a:solidFill>
                  <a:srgbClr val="FFFFFF"/>
                </a:solidFill>
                <a:latin typeface="Arial"/>
                <a:ea typeface="Arial"/>
                <a:cs typeface="Arial"/>
                <a:sym typeface="Arial"/>
              </a:defRPr>
            </a:lvl2pPr>
            <a:lvl3pPr marL="777240" indent="-320040" defTabSz="914400">
              <a:lnSpc>
                <a:spcPct val="90000"/>
              </a:lnSpc>
              <a:spcBef>
                <a:spcPts val="1000"/>
              </a:spcBef>
              <a:buSzPct val="100000"/>
              <a:buFont typeface="Arial"/>
              <a:defRPr sz="2800">
                <a:solidFill>
                  <a:srgbClr val="FFFFFF"/>
                </a:solidFill>
                <a:latin typeface="Arial"/>
                <a:ea typeface="Arial"/>
                <a:cs typeface="Arial"/>
                <a:sym typeface="Arial"/>
              </a:defRPr>
            </a:lvl3pPr>
            <a:lvl4pPr marL="1041400" indent="-355600" defTabSz="914400">
              <a:lnSpc>
                <a:spcPct val="90000"/>
              </a:lnSpc>
              <a:spcBef>
                <a:spcPts val="1000"/>
              </a:spcBef>
              <a:buSzPct val="100000"/>
              <a:buFont typeface="Arial"/>
              <a:defRPr sz="2800">
                <a:solidFill>
                  <a:srgbClr val="FFFFFF"/>
                </a:solidFill>
                <a:latin typeface="Arial"/>
                <a:ea typeface="Arial"/>
                <a:cs typeface="Arial"/>
                <a:sym typeface="Arial"/>
              </a:defRPr>
            </a:lvl4pPr>
            <a:lvl5pPr marL="1270000" indent="-355600" defTabSz="914400">
              <a:lnSpc>
                <a:spcPct val="90000"/>
              </a:lnSpc>
              <a:spcBef>
                <a:spcPts val="1000"/>
              </a:spcBef>
              <a:buSzPct val="100000"/>
              <a:buFont typeface="Arial"/>
              <a:defRPr sz="2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93" name="Slide Number"/>
          <p:cNvSpPr txBox="1">
            <a:spLocks noGrp="1"/>
          </p:cNvSpPr>
          <p:nvPr>
            <p:ph type="sldNum" sz="quarter" idx="2"/>
          </p:nvPr>
        </p:nvSpPr>
        <p:spPr>
          <a:xfrm>
            <a:off x="5892800" y="6172200"/>
            <a:ext cx="2844800" cy="368301"/>
          </a:xfrm>
          <a:prstGeom prst="rect">
            <a:avLst/>
          </a:prstGeom>
        </p:spPr>
        <p:txBody>
          <a:bodyPr lIns="91439" tIns="91439" rIns="91439" bIns="91439" anchor="ctr"/>
          <a:lstStyle>
            <a:lvl1pPr algn="r" defTabSz="4572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44546A"/>
        </a:solidFill>
        <a:effectLst/>
      </p:bgPr>
    </p:bg>
    <p:spTree>
      <p:nvGrpSpPr>
        <p:cNvPr id="1" name=""/>
        <p:cNvGrpSpPr/>
        <p:nvPr/>
      </p:nvGrpSpPr>
      <p:grpSpPr>
        <a:xfrm>
          <a:off x="0" y="0"/>
          <a:ext cx="0" cy="0"/>
          <a:chOff x="0" y="0"/>
          <a:chExt cx="0" cy="0"/>
        </a:xfrm>
      </p:grpSpPr>
      <p:pic>
        <p:nvPicPr>
          <p:cNvPr id="300" name="Image" descr="Image"/>
          <p:cNvPicPr>
            <a:picLocks noChangeAspect="1"/>
          </p:cNvPicPr>
          <p:nvPr/>
        </p:nvPicPr>
        <p:blipFill>
          <a:blip r:embed="rId2"/>
          <a:stretch>
            <a:fillRect/>
          </a:stretch>
        </p:blipFill>
        <p:spPr>
          <a:xfrm>
            <a:off x="11413710" y="6541643"/>
            <a:ext cx="489785" cy="146041"/>
          </a:xfrm>
          <a:prstGeom prst="rect">
            <a:avLst/>
          </a:prstGeom>
          <a:ln w="12700">
            <a:miter lim="400000"/>
          </a:ln>
        </p:spPr>
      </p:pic>
      <p:sp>
        <p:nvSpPr>
          <p:cNvPr id="301" name="Title Text"/>
          <p:cNvSpPr txBox="1">
            <a:spLocks noGrp="1"/>
          </p:cNvSpPr>
          <p:nvPr>
            <p:ph type="title"/>
          </p:nvPr>
        </p:nvSpPr>
        <p:spPr>
          <a:xfrm>
            <a:off x="285195" y="311406"/>
            <a:ext cx="11611945" cy="432627"/>
          </a:xfrm>
          <a:prstGeom prst="rect">
            <a:avLst/>
          </a:prstGeom>
        </p:spPr>
        <p:txBody>
          <a:bodyPr lIns="91437" tIns="91437" rIns="91437" bIns="91437"/>
          <a:lstStyle>
            <a:lvl1pPr algn="l" defTabSz="914400">
              <a:lnSpc>
                <a:spcPct val="90000"/>
              </a:lnSpc>
              <a:defRPr sz="3600">
                <a:solidFill>
                  <a:srgbClr val="FFFFFF"/>
                </a:solidFill>
                <a:latin typeface="Arial"/>
                <a:ea typeface="Arial"/>
                <a:cs typeface="Arial"/>
                <a:sym typeface="Arial"/>
              </a:defRPr>
            </a:lvl1pPr>
          </a:lstStyle>
          <a:p>
            <a:r>
              <a:t>Title Text</a:t>
            </a:r>
          </a:p>
        </p:txBody>
      </p:sp>
      <p:sp>
        <p:nvSpPr>
          <p:cNvPr id="302" name="Body Level One…"/>
          <p:cNvSpPr txBox="1">
            <a:spLocks noGrp="1"/>
          </p:cNvSpPr>
          <p:nvPr>
            <p:ph type="body" idx="1"/>
          </p:nvPr>
        </p:nvSpPr>
        <p:spPr>
          <a:xfrm>
            <a:off x="285195" y="1183795"/>
            <a:ext cx="11611945" cy="5163171"/>
          </a:xfrm>
          <a:prstGeom prst="rect">
            <a:avLst/>
          </a:prstGeom>
        </p:spPr>
        <p:txBody>
          <a:bodyPr lIns="91437" tIns="91437" rIns="91437" bIns="91437" anchor="t"/>
          <a:lstStyle>
            <a:lvl1pPr marL="228600" indent="-228600" defTabSz="914400">
              <a:lnSpc>
                <a:spcPct val="90000"/>
              </a:lnSpc>
              <a:spcBef>
                <a:spcPts val="1000"/>
              </a:spcBef>
              <a:buSzPct val="100000"/>
              <a:buFont typeface="Arial"/>
              <a:defRPr sz="2800">
                <a:solidFill>
                  <a:srgbClr val="FFFFFF"/>
                </a:solidFill>
                <a:latin typeface="Arial"/>
                <a:ea typeface="Arial"/>
                <a:cs typeface="Arial"/>
                <a:sym typeface="Arial"/>
              </a:defRPr>
            </a:lvl1pPr>
            <a:lvl2pPr marL="495300" indent="-266700" defTabSz="914400">
              <a:lnSpc>
                <a:spcPct val="90000"/>
              </a:lnSpc>
              <a:spcBef>
                <a:spcPts val="1000"/>
              </a:spcBef>
              <a:buSzPct val="100000"/>
              <a:buFont typeface="Arial"/>
              <a:defRPr sz="2800">
                <a:solidFill>
                  <a:srgbClr val="FFFFFF"/>
                </a:solidFill>
                <a:latin typeface="Arial"/>
                <a:ea typeface="Arial"/>
                <a:cs typeface="Arial"/>
                <a:sym typeface="Arial"/>
              </a:defRPr>
            </a:lvl2pPr>
            <a:lvl3pPr marL="777239" indent="-320039" defTabSz="914400">
              <a:lnSpc>
                <a:spcPct val="90000"/>
              </a:lnSpc>
              <a:spcBef>
                <a:spcPts val="1000"/>
              </a:spcBef>
              <a:buSzPct val="100000"/>
              <a:buFont typeface="Arial"/>
              <a:defRPr sz="2800">
                <a:solidFill>
                  <a:srgbClr val="FFFFFF"/>
                </a:solidFill>
                <a:latin typeface="Arial"/>
                <a:ea typeface="Arial"/>
                <a:cs typeface="Arial"/>
                <a:sym typeface="Arial"/>
              </a:defRPr>
            </a:lvl3pPr>
            <a:lvl4pPr marL="1041400" indent="-355600" defTabSz="914400">
              <a:lnSpc>
                <a:spcPct val="90000"/>
              </a:lnSpc>
              <a:spcBef>
                <a:spcPts val="1000"/>
              </a:spcBef>
              <a:buSzPct val="100000"/>
              <a:buFont typeface="Arial"/>
              <a:defRPr sz="2800">
                <a:solidFill>
                  <a:srgbClr val="FFFFFF"/>
                </a:solidFill>
                <a:latin typeface="Arial"/>
                <a:ea typeface="Arial"/>
                <a:cs typeface="Arial"/>
                <a:sym typeface="Arial"/>
              </a:defRPr>
            </a:lvl4pPr>
            <a:lvl5pPr marL="1270000" indent="-355600" defTabSz="914400">
              <a:lnSpc>
                <a:spcPct val="90000"/>
              </a:lnSpc>
              <a:spcBef>
                <a:spcPts val="1000"/>
              </a:spcBef>
              <a:buSzPct val="100000"/>
              <a:buFont typeface="Arial"/>
              <a:defRPr sz="2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03"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algn="r" defTabSz="1219169">
              <a:defRPr sz="600">
                <a:solidFill>
                  <a:srgbClr val="5E5E5E"/>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227758876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ain Title Slide">
    <p:spTree>
      <p:nvGrpSpPr>
        <p:cNvPr id="1" name=""/>
        <p:cNvGrpSpPr/>
        <p:nvPr/>
      </p:nvGrpSpPr>
      <p:grpSpPr>
        <a:xfrm>
          <a:off x="0" y="0"/>
          <a:ext cx="0" cy="0"/>
          <a:chOff x="0" y="0"/>
          <a:chExt cx="0" cy="0"/>
        </a:xfrm>
      </p:grpSpPr>
      <p:pic>
        <p:nvPicPr>
          <p:cNvPr id="14" name="Picture 13" descr="A picture containing nature, wave&#10;&#10;Description automatically generated">
            <a:extLst>
              <a:ext uri="{FF2B5EF4-FFF2-40B4-BE49-F238E27FC236}">
                <a16:creationId xmlns:a16="http://schemas.microsoft.com/office/drawing/2014/main" id="{A5B73B02-1638-B34A-1FF2-0EED7A162FB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241"/>
          <a:stretch/>
        </p:blipFill>
        <p:spPr>
          <a:xfrm>
            <a:off x="1202632" y="1895"/>
            <a:ext cx="10989368" cy="6856105"/>
          </a:xfrm>
          <a:prstGeom prst="rect">
            <a:avLst/>
          </a:prstGeom>
        </p:spPr>
      </p:pic>
      <p:sp>
        <p:nvSpPr>
          <p:cNvPr id="8" name="Freeform 4">
            <a:extLst>
              <a:ext uri="{FF2B5EF4-FFF2-40B4-BE49-F238E27FC236}">
                <a16:creationId xmlns:a16="http://schemas.microsoft.com/office/drawing/2014/main" id="{DAAFE465-CAD5-4490-2708-84C7F374F318}"/>
              </a:ext>
            </a:extLst>
          </p:cNvPr>
          <p:cNvSpPr/>
          <p:nvPr userDrawn="1"/>
        </p:nvSpPr>
        <p:spPr>
          <a:xfrm rot="16200000">
            <a:off x="-1179627" y="4447566"/>
            <a:ext cx="3561885" cy="755417"/>
          </a:xfrm>
          <a:custGeom>
            <a:avLst/>
            <a:gdLst/>
            <a:ahLst/>
            <a:cxnLst/>
            <a:rect l="l" t="t" r="r" b="b"/>
            <a:pathLst>
              <a:path w="5342828" h="1133125">
                <a:moveTo>
                  <a:pt x="0" y="0"/>
                </a:moveTo>
                <a:lnTo>
                  <a:pt x="5342828" y="0"/>
                </a:lnTo>
                <a:lnTo>
                  <a:pt x="5342828" y="1133125"/>
                </a:lnTo>
                <a:lnTo>
                  <a:pt x="0" y="1133125"/>
                </a:lnTo>
                <a:lnTo>
                  <a:pt x="0" y="0"/>
                </a:lnTo>
                <a:close/>
              </a:path>
            </a:pathLst>
          </a:custGeom>
          <a:blipFill>
            <a:blip r:embed="rId3"/>
            <a:stretch>
              <a:fillRect/>
            </a:stretch>
          </a:blipFill>
        </p:spPr>
      </p:sp>
      <p:sp>
        <p:nvSpPr>
          <p:cNvPr id="17" name="Title 16">
            <a:extLst>
              <a:ext uri="{FF2B5EF4-FFF2-40B4-BE49-F238E27FC236}">
                <a16:creationId xmlns:a16="http://schemas.microsoft.com/office/drawing/2014/main" id="{32985005-A653-005A-6ED0-D64170D512A4}"/>
              </a:ext>
            </a:extLst>
          </p:cNvPr>
          <p:cNvSpPr>
            <a:spLocks noGrp="1"/>
          </p:cNvSpPr>
          <p:nvPr>
            <p:ph type="title" hasCustomPrompt="1"/>
          </p:nvPr>
        </p:nvSpPr>
        <p:spPr>
          <a:xfrm>
            <a:off x="1320380" y="3544876"/>
            <a:ext cx="10515600" cy="1326091"/>
          </a:xfrm>
        </p:spPr>
        <p:txBody>
          <a:bodyPr anchor="b">
            <a:normAutofit/>
          </a:bodyPr>
          <a:lstStyle>
            <a:lvl1pPr algn="r">
              <a:lnSpc>
                <a:spcPct val="100000"/>
              </a:lnSpc>
              <a:defRPr sz="4800" b="1">
                <a:solidFill>
                  <a:srgbClr val="F2EDE3"/>
                </a:solidFill>
              </a:defRPr>
            </a:lvl1pPr>
          </a:lstStyle>
          <a:p>
            <a:r>
              <a:rPr lang="en-US" dirty="0"/>
              <a:t>Presentation Title</a:t>
            </a:r>
          </a:p>
        </p:txBody>
      </p:sp>
      <p:sp>
        <p:nvSpPr>
          <p:cNvPr id="20" name="Text Placeholder 19">
            <a:extLst>
              <a:ext uri="{FF2B5EF4-FFF2-40B4-BE49-F238E27FC236}">
                <a16:creationId xmlns:a16="http://schemas.microsoft.com/office/drawing/2014/main" id="{D9FC7339-6AC4-CAEA-0F60-D28D27FF18A3}"/>
              </a:ext>
            </a:extLst>
          </p:cNvPr>
          <p:cNvSpPr>
            <a:spLocks noGrp="1"/>
          </p:cNvSpPr>
          <p:nvPr>
            <p:ph type="body" sz="quarter" idx="10" hasCustomPrompt="1"/>
          </p:nvPr>
        </p:nvSpPr>
        <p:spPr>
          <a:xfrm>
            <a:off x="1320800" y="4953000"/>
            <a:ext cx="10515600" cy="863600"/>
          </a:xfrm>
        </p:spPr>
        <p:txBody>
          <a:bodyPr/>
          <a:lstStyle>
            <a:lvl1pPr marL="0" indent="0" algn="r">
              <a:buNone/>
              <a:defRPr>
                <a:solidFill>
                  <a:srgbClr val="F2EDE3"/>
                </a:solidFill>
              </a:defRPr>
            </a:lvl1pPr>
          </a:lstStyle>
          <a:p>
            <a:pPr lvl="0"/>
            <a:r>
              <a:rPr lang="en-US" dirty="0"/>
              <a:t>Presenter Name</a:t>
            </a:r>
          </a:p>
        </p:txBody>
      </p:sp>
      <p:sp>
        <p:nvSpPr>
          <p:cNvPr id="21" name="Freeform 5">
            <a:extLst>
              <a:ext uri="{FF2B5EF4-FFF2-40B4-BE49-F238E27FC236}">
                <a16:creationId xmlns:a16="http://schemas.microsoft.com/office/drawing/2014/main" id="{08A3F210-0AA0-0062-61D8-1A94C4FE16DF}"/>
              </a:ext>
            </a:extLst>
          </p:cNvPr>
          <p:cNvSpPr/>
          <p:nvPr userDrawn="1"/>
        </p:nvSpPr>
        <p:spPr>
          <a:xfrm>
            <a:off x="10624827" y="258018"/>
            <a:ext cx="1267262" cy="1073540"/>
          </a:xfrm>
          <a:custGeom>
            <a:avLst/>
            <a:gdLst/>
            <a:ahLst/>
            <a:cxnLst/>
            <a:rect l="l" t="t" r="r" b="b"/>
            <a:pathLst>
              <a:path w="1900893" h="1610310">
                <a:moveTo>
                  <a:pt x="0" y="0"/>
                </a:moveTo>
                <a:lnTo>
                  <a:pt x="1900893" y="0"/>
                </a:lnTo>
                <a:lnTo>
                  <a:pt x="1900893" y="1610310"/>
                </a:lnTo>
                <a:lnTo>
                  <a:pt x="0" y="1610310"/>
                </a:lnTo>
                <a:lnTo>
                  <a:pt x="0" y="0"/>
                </a:lnTo>
                <a:close/>
              </a:path>
            </a:pathLst>
          </a:custGeom>
          <a:blipFill>
            <a:blip r:embed="rId4"/>
            <a:stretch>
              <a:fillRect/>
            </a:stretch>
          </a:blipFill>
        </p:spPr>
      </p:sp>
    </p:spTree>
    <p:extLst>
      <p:ext uri="{BB962C8B-B14F-4D97-AF65-F5344CB8AC3E}">
        <p14:creationId xmlns:p14="http://schemas.microsoft.com/office/powerpoint/2010/main" val="24690121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Picture 12" descr="A picture containing nature, wave&#10;&#10;Description automatically generated">
            <a:extLst>
              <a:ext uri="{FF2B5EF4-FFF2-40B4-BE49-F238E27FC236}">
                <a16:creationId xmlns:a16="http://schemas.microsoft.com/office/drawing/2014/main" id="{957758B3-4936-BD81-F5C9-9E93A5546C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433" b="60792"/>
          <a:stretch/>
        </p:blipFill>
        <p:spPr>
          <a:xfrm>
            <a:off x="0" y="-8467"/>
            <a:ext cx="12192000" cy="1117600"/>
          </a:xfrm>
          <a:prstGeom prst="rect">
            <a:avLst/>
          </a:prstGeom>
        </p:spPr>
      </p:pic>
      <p:sp>
        <p:nvSpPr>
          <p:cNvPr id="3" name="Content Placeholder 2">
            <a:extLst>
              <a:ext uri="{FF2B5EF4-FFF2-40B4-BE49-F238E27FC236}">
                <a16:creationId xmlns:a16="http://schemas.microsoft.com/office/drawing/2014/main" id="{EC40BE44-699E-556E-8ED4-38AD40B43EA5}"/>
              </a:ext>
            </a:extLst>
          </p:cNvPr>
          <p:cNvSpPr>
            <a:spLocks noGrp="1"/>
          </p:cNvSpPr>
          <p:nvPr>
            <p:ph idx="1"/>
          </p:nvPr>
        </p:nvSpPr>
        <p:spPr>
          <a:xfrm>
            <a:off x="838200" y="1254125"/>
            <a:ext cx="10515600" cy="492336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9E4AA9-8133-A6BD-4119-945BF403138C}"/>
              </a:ext>
            </a:extLst>
          </p:cNvPr>
          <p:cNvSpPr>
            <a:spLocks noGrp="1"/>
          </p:cNvSpPr>
          <p:nvPr>
            <p:ph type="dt" sz="half" idx="10"/>
          </p:nvPr>
        </p:nvSpPr>
        <p:spPr/>
        <p:txBody>
          <a:bodyPr/>
          <a:lstStyle>
            <a:lvl1pPr algn="r">
              <a:defRPr/>
            </a:lvl1pPr>
          </a:lstStyle>
          <a:p>
            <a:fld id="{78792595-69C6-45E5-A469-B26AE8909CF3}" type="datetimeFigureOut">
              <a:rPr lang="en-US" smtClean="0"/>
              <a:pPr/>
              <a:t>6/9/2025</a:t>
            </a:fld>
            <a:endParaRPr lang="en-US"/>
          </a:p>
        </p:txBody>
      </p:sp>
      <p:sp>
        <p:nvSpPr>
          <p:cNvPr id="5" name="Footer Placeholder 4">
            <a:extLst>
              <a:ext uri="{FF2B5EF4-FFF2-40B4-BE49-F238E27FC236}">
                <a16:creationId xmlns:a16="http://schemas.microsoft.com/office/drawing/2014/main" id="{6B76039A-AC92-531D-80A0-F9CF5CE5C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457BDE-0DEC-0F23-ED1B-0A0402C03354}"/>
              </a:ext>
            </a:extLst>
          </p:cNvPr>
          <p:cNvSpPr>
            <a:spLocks noGrp="1"/>
          </p:cNvSpPr>
          <p:nvPr>
            <p:ph type="sldNum" sz="quarter" idx="12"/>
          </p:nvPr>
        </p:nvSpPr>
        <p:spPr/>
        <p:txBody>
          <a:bodyPr/>
          <a:lstStyle>
            <a:lvl1pPr algn="l">
              <a:defRPr/>
            </a:lvl1pPr>
          </a:lstStyle>
          <a:p>
            <a:fld id="{C254D73F-B332-456D-9DFE-EDBF5BC6245C}" type="slidenum">
              <a:rPr lang="en-US" smtClean="0"/>
              <a:pPr/>
              <a:t>‹#›</a:t>
            </a:fld>
            <a:endParaRPr lang="en-US"/>
          </a:p>
        </p:txBody>
      </p:sp>
      <p:pic>
        <p:nvPicPr>
          <p:cNvPr id="8" name="Picture 7" descr="Text, logo&#10;&#10;Description automatically generated">
            <a:extLst>
              <a:ext uri="{FF2B5EF4-FFF2-40B4-BE49-F238E27FC236}">
                <a16:creationId xmlns:a16="http://schemas.microsoft.com/office/drawing/2014/main" id="{D7CA3F22-0980-BE28-874C-3A094E17EE6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4000" y="6356350"/>
            <a:ext cx="1724564" cy="365760"/>
          </a:xfrm>
          <a:prstGeom prst="rect">
            <a:avLst/>
          </a:prstGeom>
        </p:spPr>
      </p:pic>
      <p:sp>
        <p:nvSpPr>
          <p:cNvPr id="11" name="Freeform 5">
            <a:extLst>
              <a:ext uri="{FF2B5EF4-FFF2-40B4-BE49-F238E27FC236}">
                <a16:creationId xmlns:a16="http://schemas.microsoft.com/office/drawing/2014/main" id="{66103C0B-51EA-006C-880B-6A5AA8FE6C11}"/>
              </a:ext>
            </a:extLst>
          </p:cNvPr>
          <p:cNvSpPr/>
          <p:nvPr userDrawn="1"/>
        </p:nvSpPr>
        <p:spPr>
          <a:xfrm>
            <a:off x="11125200" y="136525"/>
            <a:ext cx="962462" cy="802753"/>
          </a:xfrm>
          <a:custGeom>
            <a:avLst/>
            <a:gdLst/>
            <a:ahLst/>
            <a:cxnLst/>
            <a:rect l="l" t="t" r="r" b="b"/>
            <a:pathLst>
              <a:path w="1900893" h="1610310">
                <a:moveTo>
                  <a:pt x="0" y="0"/>
                </a:moveTo>
                <a:lnTo>
                  <a:pt x="1900893" y="0"/>
                </a:lnTo>
                <a:lnTo>
                  <a:pt x="1900893" y="1610310"/>
                </a:lnTo>
                <a:lnTo>
                  <a:pt x="0" y="1610310"/>
                </a:lnTo>
                <a:lnTo>
                  <a:pt x="0" y="0"/>
                </a:lnTo>
                <a:close/>
              </a:path>
            </a:pathLst>
          </a:custGeom>
          <a:blipFill>
            <a:blip r:embed="rId4"/>
            <a:stretch>
              <a:fillRect/>
            </a:stretch>
          </a:blipFill>
        </p:spPr>
      </p:sp>
      <p:sp>
        <p:nvSpPr>
          <p:cNvPr id="14" name="Title 13">
            <a:extLst>
              <a:ext uri="{FF2B5EF4-FFF2-40B4-BE49-F238E27FC236}">
                <a16:creationId xmlns:a16="http://schemas.microsoft.com/office/drawing/2014/main" id="{DC29FA41-D73C-E895-5993-A454218831A4}"/>
              </a:ext>
            </a:extLst>
          </p:cNvPr>
          <p:cNvSpPr>
            <a:spLocks noGrp="1"/>
          </p:cNvSpPr>
          <p:nvPr>
            <p:ph type="title"/>
          </p:nvPr>
        </p:nvSpPr>
        <p:spPr>
          <a:xfrm>
            <a:off x="1752600" y="72760"/>
            <a:ext cx="8686800" cy="93028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68091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14" name="Picture 13" descr="A picture containing nature, wave&#10;&#10;Description automatically generated">
            <a:extLst>
              <a:ext uri="{FF2B5EF4-FFF2-40B4-BE49-F238E27FC236}">
                <a16:creationId xmlns:a16="http://schemas.microsoft.com/office/drawing/2014/main" id="{07E01730-E1F0-DF15-AB32-13C9FD4782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433" b="60792"/>
          <a:stretch/>
        </p:blipFill>
        <p:spPr>
          <a:xfrm>
            <a:off x="0" y="-8467"/>
            <a:ext cx="12192000" cy="1117600"/>
          </a:xfrm>
          <a:prstGeom prst="rect">
            <a:avLst/>
          </a:prstGeom>
        </p:spPr>
      </p:pic>
      <p:sp>
        <p:nvSpPr>
          <p:cNvPr id="3" name="Content Placeholder 2">
            <a:extLst>
              <a:ext uri="{FF2B5EF4-FFF2-40B4-BE49-F238E27FC236}">
                <a16:creationId xmlns:a16="http://schemas.microsoft.com/office/drawing/2014/main" id="{EC40BE44-699E-556E-8ED4-38AD40B43EA5}"/>
              </a:ext>
            </a:extLst>
          </p:cNvPr>
          <p:cNvSpPr>
            <a:spLocks noGrp="1"/>
          </p:cNvSpPr>
          <p:nvPr>
            <p:ph idx="1"/>
          </p:nvPr>
        </p:nvSpPr>
        <p:spPr>
          <a:xfrm>
            <a:off x="838200" y="1254125"/>
            <a:ext cx="10515600" cy="492336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9E4AA9-8133-A6BD-4119-945BF403138C}"/>
              </a:ext>
            </a:extLst>
          </p:cNvPr>
          <p:cNvSpPr>
            <a:spLocks noGrp="1"/>
          </p:cNvSpPr>
          <p:nvPr>
            <p:ph type="dt" sz="half" idx="10"/>
          </p:nvPr>
        </p:nvSpPr>
        <p:spPr/>
        <p:txBody>
          <a:bodyPr/>
          <a:lstStyle>
            <a:lvl1pPr algn="r">
              <a:defRPr/>
            </a:lvl1pPr>
          </a:lstStyle>
          <a:p>
            <a:fld id="{78792595-69C6-45E5-A469-B26AE8909CF3}" type="datetimeFigureOut">
              <a:rPr lang="en-US" smtClean="0"/>
              <a:pPr/>
              <a:t>6/9/2025</a:t>
            </a:fld>
            <a:endParaRPr lang="en-US" dirty="0"/>
          </a:p>
        </p:txBody>
      </p:sp>
      <p:sp>
        <p:nvSpPr>
          <p:cNvPr id="5" name="Footer Placeholder 4">
            <a:extLst>
              <a:ext uri="{FF2B5EF4-FFF2-40B4-BE49-F238E27FC236}">
                <a16:creationId xmlns:a16="http://schemas.microsoft.com/office/drawing/2014/main" id="{6B76039A-AC92-531D-80A0-F9CF5CE5C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457BDE-0DEC-0F23-ED1B-0A0402C03354}"/>
              </a:ext>
            </a:extLst>
          </p:cNvPr>
          <p:cNvSpPr>
            <a:spLocks noGrp="1"/>
          </p:cNvSpPr>
          <p:nvPr>
            <p:ph type="sldNum" sz="quarter" idx="12"/>
          </p:nvPr>
        </p:nvSpPr>
        <p:spPr/>
        <p:txBody>
          <a:bodyPr/>
          <a:lstStyle/>
          <a:p>
            <a:pPr algn="l"/>
            <a:fld id="{C254D73F-B332-456D-9DFE-EDBF5BC6245C}" type="slidenum">
              <a:rPr lang="en-US" smtClean="0"/>
              <a:pPr algn="l"/>
              <a:t>‹#›</a:t>
            </a:fld>
            <a:endParaRPr lang="en-US" dirty="0"/>
          </a:p>
        </p:txBody>
      </p:sp>
      <p:sp>
        <p:nvSpPr>
          <p:cNvPr id="11" name="Freeform 5">
            <a:extLst>
              <a:ext uri="{FF2B5EF4-FFF2-40B4-BE49-F238E27FC236}">
                <a16:creationId xmlns:a16="http://schemas.microsoft.com/office/drawing/2014/main" id="{66103C0B-51EA-006C-880B-6A5AA8FE6C11}"/>
              </a:ext>
            </a:extLst>
          </p:cNvPr>
          <p:cNvSpPr/>
          <p:nvPr userDrawn="1"/>
        </p:nvSpPr>
        <p:spPr>
          <a:xfrm>
            <a:off x="11125200" y="136525"/>
            <a:ext cx="962462" cy="802753"/>
          </a:xfrm>
          <a:custGeom>
            <a:avLst/>
            <a:gdLst/>
            <a:ahLst/>
            <a:cxnLst/>
            <a:rect l="l" t="t" r="r" b="b"/>
            <a:pathLst>
              <a:path w="1900893" h="1610310">
                <a:moveTo>
                  <a:pt x="0" y="0"/>
                </a:moveTo>
                <a:lnTo>
                  <a:pt x="1900893" y="0"/>
                </a:lnTo>
                <a:lnTo>
                  <a:pt x="1900893" y="1610310"/>
                </a:lnTo>
                <a:lnTo>
                  <a:pt x="0" y="1610310"/>
                </a:lnTo>
                <a:lnTo>
                  <a:pt x="0" y="0"/>
                </a:lnTo>
                <a:close/>
              </a:path>
            </a:pathLst>
          </a:custGeom>
          <a:blipFill>
            <a:blip r:embed="rId3"/>
            <a:stretch>
              <a:fillRect/>
            </a:stretch>
          </a:blipFill>
        </p:spPr>
      </p:sp>
      <p:pic>
        <p:nvPicPr>
          <p:cNvPr id="2" name="Picture 1" descr="Logo, company name&#10;&#10;Description automatically generated">
            <a:extLst>
              <a:ext uri="{FF2B5EF4-FFF2-40B4-BE49-F238E27FC236}">
                <a16:creationId xmlns:a16="http://schemas.microsoft.com/office/drawing/2014/main" id="{500A20AB-1682-4A09-5F4F-06C2877AF30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461" y="-353653"/>
            <a:ext cx="1828800" cy="1828800"/>
          </a:xfrm>
          <a:prstGeom prst="rect">
            <a:avLst/>
          </a:prstGeom>
        </p:spPr>
      </p:pic>
      <p:sp>
        <p:nvSpPr>
          <p:cNvPr id="13" name="Title 13">
            <a:extLst>
              <a:ext uri="{FF2B5EF4-FFF2-40B4-BE49-F238E27FC236}">
                <a16:creationId xmlns:a16="http://schemas.microsoft.com/office/drawing/2014/main" id="{150E7C88-0A46-5F5F-141E-CAB8D6A52897}"/>
              </a:ext>
            </a:extLst>
          </p:cNvPr>
          <p:cNvSpPr>
            <a:spLocks noGrp="1"/>
          </p:cNvSpPr>
          <p:nvPr>
            <p:ph type="title"/>
          </p:nvPr>
        </p:nvSpPr>
        <p:spPr>
          <a:xfrm>
            <a:off x="1752600" y="72760"/>
            <a:ext cx="8686800" cy="93028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533177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descr="A picture containing nature, wave&#10;&#10;Description automatically generated">
            <a:extLst>
              <a:ext uri="{FF2B5EF4-FFF2-40B4-BE49-F238E27FC236}">
                <a16:creationId xmlns:a16="http://schemas.microsoft.com/office/drawing/2014/main" id="{0FA33144-FA9C-DB53-8A66-D8DBD5E6ED4C}"/>
              </a:ext>
            </a:extLst>
          </p:cNvPr>
          <p:cNvPicPr>
            <a:picLocks noChangeAspect="1"/>
          </p:cNvPicPr>
          <p:nvPr userDrawn="1"/>
        </p:nvPicPr>
        <p:blipFill rotWithShape="1">
          <a:blip r:embed="rId2">
            <a:alphaModFix amt="60000"/>
            <a:extLst>
              <a:ext uri="{28A0092B-C50C-407E-A947-70E740481C1C}">
                <a14:useLocalDpi xmlns:a14="http://schemas.microsoft.com/office/drawing/2010/main" val="0"/>
              </a:ext>
            </a:extLst>
          </a:blip>
          <a:srcRect b="26844"/>
          <a:stretch/>
        </p:blipFill>
        <p:spPr>
          <a:xfrm>
            <a:off x="0" y="923059"/>
            <a:ext cx="12192000" cy="5934941"/>
          </a:xfrm>
          <a:prstGeom prst="rect">
            <a:avLst/>
          </a:prstGeom>
        </p:spPr>
      </p:pic>
      <p:sp>
        <p:nvSpPr>
          <p:cNvPr id="2" name="Title 1">
            <a:extLst>
              <a:ext uri="{FF2B5EF4-FFF2-40B4-BE49-F238E27FC236}">
                <a16:creationId xmlns:a16="http://schemas.microsoft.com/office/drawing/2014/main" id="{FE050494-F724-DE95-DEC4-D723E61F0BDA}"/>
              </a:ext>
            </a:extLst>
          </p:cNvPr>
          <p:cNvSpPr>
            <a:spLocks noGrp="1"/>
          </p:cNvSpPr>
          <p:nvPr>
            <p:ph type="title"/>
          </p:nvPr>
        </p:nvSpPr>
        <p:spPr>
          <a:xfrm>
            <a:off x="831850" y="1710267"/>
            <a:ext cx="10515600" cy="2852209"/>
          </a:xfrm>
        </p:spPr>
        <p:txBody>
          <a:bodyPr anchor="b"/>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4E02BEED-DA46-D37F-152E-6D33D185D5F9}"/>
              </a:ext>
            </a:extLst>
          </p:cNvPr>
          <p:cNvSpPr>
            <a:spLocks noGrp="1"/>
          </p:cNvSpPr>
          <p:nvPr>
            <p:ph type="body" idx="1"/>
          </p:nvPr>
        </p:nvSpPr>
        <p:spPr>
          <a:xfrm>
            <a:off x="831850" y="4589992"/>
            <a:ext cx="10515600" cy="1499658"/>
          </a:xfrm>
        </p:spPr>
        <p:txBody>
          <a:bodyPr/>
          <a:lstStyle>
            <a:lvl1pPr marL="0" indent="0">
              <a:buNone/>
              <a:defRPr sz="1600">
                <a:solidFill>
                  <a:schemeClr val="tx1">
                    <a:lumMod val="65000"/>
                    <a:lumOff val="35000"/>
                  </a:schemeClr>
                </a:solidFill>
              </a:defRPr>
            </a:lvl1pPr>
            <a:lvl2pPr marL="304815" indent="0">
              <a:buNone/>
              <a:defRPr sz="1333">
                <a:solidFill>
                  <a:schemeClr val="tx1">
                    <a:tint val="75000"/>
                  </a:schemeClr>
                </a:solidFill>
              </a:defRPr>
            </a:lvl2pPr>
            <a:lvl3pPr marL="609630" indent="0">
              <a:buNone/>
              <a:defRPr sz="1200">
                <a:solidFill>
                  <a:schemeClr val="tx1">
                    <a:tint val="75000"/>
                  </a:schemeClr>
                </a:solidFill>
              </a:defRPr>
            </a:lvl3pPr>
            <a:lvl4pPr marL="914446" indent="0">
              <a:buNone/>
              <a:defRPr sz="1067">
                <a:solidFill>
                  <a:schemeClr val="tx1">
                    <a:tint val="75000"/>
                  </a:schemeClr>
                </a:solidFill>
              </a:defRPr>
            </a:lvl4pPr>
            <a:lvl5pPr marL="1219261" indent="0">
              <a:buNone/>
              <a:defRPr sz="1067">
                <a:solidFill>
                  <a:schemeClr val="tx1">
                    <a:tint val="75000"/>
                  </a:schemeClr>
                </a:solidFill>
              </a:defRPr>
            </a:lvl5pPr>
            <a:lvl6pPr marL="1524076" indent="0">
              <a:buNone/>
              <a:defRPr sz="1067">
                <a:solidFill>
                  <a:schemeClr val="tx1">
                    <a:tint val="75000"/>
                  </a:schemeClr>
                </a:solidFill>
              </a:defRPr>
            </a:lvl6pPr>
            <a:lvl7pPr marL="1828891" indent="0">
              <a:buNone/>
              <a:defRPr sz="1067">
                <a:solidFill>
                  <a:schemeClr val="tx1">
                    <a:tint val="75000"/>
                  </a:schemeClr>
                </a:solidFill>
              </a:defRPr>
            </a:lvl7pPr>
            <a:lvl8pPr marL="2133707" indent="0">
              <a:buNone/>
              <a:defRPr sz="1067">
                <a:solidFill>
                  <a:schemeClr val="tx1">
                    <a:tint val="75000"/>
                  </a:schemeClr>
                </a:solidFill>
              </a:defRPr>
            </a:lvl8pPr>
            <a:lvl9pPr marL="2438522" indent="0">
              <a:buNone/>
              <a:defRPr sz="1067">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A453850-2468-82D1-8330-EF24ED0C16CF}"/>
              </a:ext>
            </a:extLst>
          </p:cNvPr>
          <p:cNvSpPr>
            <a:spLocks noGrp="1"/>
          </p:cNvSpPr>
          <p:nvPr>
            <p:ph type="dt" sz="half" idx="10"/>
          </p:nvPr>
        </p:nvSpPr>
        <p:spPr/>
        <p:txBody>
          <a:bodyPr/>
          <a:lstStyle>
            <a:lvl1pPr algn="r">
              <a:defRPr>
                <a:solidFill>
                  <a:srgbClr val="4F4E4E"/>
                </a:solidFill>
              </a:defRPr>
            </a:lvl1pPr>
          </a:lstStyle>
          <a:p>
            <a:fld id="{78792595-69C6-45E5-A469-B26AE8909CF3}" type="datetimeFigureOut">
              <a:rPr lang="en-US" smtClean="0"/>
              <a:pPr/>
              <a:t>6/9/2025</a:t>
            </a:fld>
            <a:endParaRPr lang="en-US"/>
          </a:p>
        </p:txBody>
      </p:sp>
      <p:sp>
        <p:nvSpPr>
          <p:cNvPr id="5" name="Footer Placeholder 4">
            <a:extLst>
              <a:ext uri="{FF2B5EF4-FFF2-40B4-BE49-F238E27FC236}">
                <a16:creationId xmlns:a16="http://schemas.microsoft.com/office/drawing/2014/main" id="{C4CF42C7-918D-4B25-ADC0-C9BCFEB18E05}"/>
              </a:ext>
            </a:extLst>
          </p:cNvPr>
          <p:cNvSpPr>
            <a:spLocks noGrp="1"/>
          </p:cNvSpPr>
          <p:nvPr>
            <p:ph type="ftr" sz="quarter" idx="11"/>
          </p:nvPr>
        </p:nvSpPr>
        <p:spPr/>
        <p:txBody>
          <a:bodyPr/>
          <a:lstStyle>
            <a:lvl1pPr>
              <a:defRPr>
                <a:solidFill>
                  <a:srgbClr val="4F4E4E"/>
                </a:solidFill>
              </a:defRPr>
            </a:lvl1pPr>
          </a:lstStyle>
          <a:p>
            <a:endParaRPr lang="en-US"/>
          </a:p>
        </p:txBody>
      </p:sp>
      <p:sp>
        <p:nvSpPr>
          <p:cNvPr id="6" name="Slide Number Placeholder 5">
            <a:extLst>
              <a:ext uri="{FF2B5EF4-FFF2-40B4-BE49-F238E27FC236}">
                <a16:creationId xmlns:a16="http://schemas.microsoft.com/office/drawing/2014/main" id="{15D8A1C6-6E62-03BA-0F44-A958DBDF4464}"/>
              </a:ext>
            </a:extLst>
          </p:cNvPr>
          <p:cNvSpPr>
            <a:spLocks noGrp="1"/>
          </p:cNvSpPr>
          <p:nvPr>
            <p:ph type="sldNum" sz="quarter" idx="12"/>
          </p:nvPr>
        </p:nvSpPr>
        <p:spPr/>
        <p:txBody>
          <a:bodyPr/>
          <a:lstStyle>
            <a:lvl1pPr algn="l">
              <a:defRPr>
                <a:solidFill>
                  <a:srgbClr val="4F4E4E"/>
                </a:solidFill>
              </a:defRPr>
            </a:lvl1pPr>
          </a:lstStyle>
          <a:p>
            <a:fld id="{C254D73F-B332-456D-9DFE-EDBF5BC6245C}" type="slidenum">
              <a:rPr lang="en-US" smtClean="0"/>
              <a:pPr/>
              <a:t>‹#›</a:t>
            </a:fld>
            <a:endParaRPr lang="en-US"/>
          </a:p>
        </p:txBody>
      </p:sp>
      <p:pic>
        <p:nvPicPr>
          <p:cNvPr id="7" name="Picture 6" descr="Text, logo&#10;&#10;Description automatically generated">
            <a:extLst>
              <a:ext uri="{FF2B5EF4-FFF2-40B4-BE49-F238E27FC236}">
                <a16:creationId xmlns:a16="http://schemas.microsoft.com/office/drawing/2014/main" id="{A64F4422-B227-8985-211E-FC7FA2E5E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4800" y="274321"/>
            <a:ext cx="1724564" cy="365760"/>
          </a:xfrm>
          <a:prstGeom prst="rect">
            <a:avLst/>
          </a:prstGeom>
        </p:spPr>
      </p:pic>
      <p:sp>
        <p:nvSpPr>
          <p:cNvPr id="9" name="Rectangle 8">
            <a:extLst>
              <a:ext uri="{FF2B5EF4-FFF2-40B4-BE49-F238E27FC236}">
                <a16:creationId xmlns:a16="http://schemas.microsoft.com/office/drawing/2014/main" id="{EC2A8F63-CAA4-76EB-D58A-F6A4E6E7F9E2}"/>
              </a:ext>
            </a:extLst>
          </p:cNvPr>
          <p:cNvSpPr/>
          <p:nvPr userDrawn="1"/>
        </p:nvSpPr>
        <p:spPr>
          <a:xfrm>
            <a:off x="0" y="923059"/>
            <a:ext cx="12192000" cy="5943597"/>
          </a:xfrm>
          <a:prstGeom prst="rect">
            <a:avLst/>
          </a:prstGeom>
          <a:gradFill flip="none" rotWithShape="1">
            <a:gsLst>
              <a:gs pos="0">
                <a:schemeClr val="bg1"/>
              </a:gs>
              <a:gs pos="71000">
                <a:srgbClr val="F4F3F0">
                  <a:alpha val="1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1" name="Picture 10" descr="Logo, icon&#10;&#10;Description automatically generated">
            <a:extLst>
              <a:ext uri="{FF2B5EF4-FFF2-40B4-BE49-F238E27FC236}">
                <a16:creationId xmlns:a16="http://schemas.microsoft.com/office/drawing/2014/main" id="{84C1A359-36C8-45D0-98FB-C64184F5A1C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77600" y="54823"/>
            <a:ext cx="812800" cy="812800"/>
          </a:xfrm>
          <a:prstGeom prst="rect">
            <a:avLst/>
          </a:prstGeom>
        </p:spPr>
      </p:pic>
    </p:spTree>
    <p:extLst>
      <p:ext uri="{BB962C8B-B14F-4D97-AF65-F5344CB8AC3E}">
        <p14:creationId xmlns:p14="http://schemas.microsoft.com/office/powerpoint/2010/main" val="5860620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6BCDF-C41A-41CF-E2FB-86AECE93A6B5}"/>
              </a:ext>
            </a:extLst>
          </p:cNvPr>
          <p:cNvSpPr>
            <a:spLocks noGrp="1"/>
          </p:cNvSpPr>
          <p:nvPr>
            <p:ph sz="half" idx="1"/>
          </p:nvPr>
        </p:nvSpPr>
        <p:spPr>
          <a:xfrm>
            <a:off x="838200" y="1287992"/>
            <a:ext cx="5207000" cy="48895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4D78CEA-6069-70A1-769A-C2E38B08E080}"/>
              </a:ext>
            </a:extLst>
          </p:cNvPr>
          <p:cNvSpPr>
            <a:spLocks noGrp="1"/>
          </p:cNvSpPr>
          <p:nvPr>
            <p:ph sz="half" idx="2"/>
          </p:nvPr>
        </p:nvSpPr>
        <p:spPr>
          <a:xfrm>
            <a:off x="6146800" y="1287992"/>
            <a:ext cx="5207000" cy="4889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C42B17-59AB-0DEE-8447-DC434B21C94C}"/>
              </a:ext>
            </a:extLst>
          </p:cNvPr>
          <p:cNvSpPr>
            <a:spLocks noGrp="1"/>
          </p:cNvSpPr>
          <p:nvPr>
            <p:ph type="dt" sz="half" idx="10"/>
          </p:nvPr>
        </p:nvSpPr>
        <p:spPr/>
        <p:txBody>
          <a:bodyPr/>
          <a:lstStyle>
            <a:lvl1pPr algn="r">
              <a:defRPr/>
            </a:lvl1pPr>
          </a:lstStyle>
          <a:p>
            <a:fld id="{78792595-69C6-45E5-A469-B26AE8909CF3}" type="datetimeFigureOut">
              <a:rPr lang="en-US" smtClean="0"/>
              <a:pPr/>
              <a:t>6/9/2025</a:t>
            </a:fld>
            <a:endParaRPr lang="en-US"/>
          </a:p>
        </p:txBody>
      </p:sp>
      <p:sp>
        <p:nvSpPr>
          <p:cNvPr id="6" name="Footer Placeholder 5">
            <a:extLst>
              <a:ext uri="{FF2B5EF4-FFF2-40B4-BE49-F238E27FC236}">
                <a16:creationId xmlns:a16="http://schemas.microsoft.com/office/drawing/2014/main" id="{A5DE4A94-32EE-4537-B060-BC80E377C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A11307-64B2-E401-2942-95CEF8A9342C}"/>
              </a:ext>
            </a:extLst>
          </p:cNvPr>
          <p:cNvSpPr>
            <a:spLocks noGrp="1"/>
          </p:cNvSpPr>
          <p:nvPr>
            <p:ph type="sldNum" sz="quarter" idx="12"/>
          </p:nvPr>
        </p:nvSpPr>
        <p:spPr/>
        <p:txBody>
          <a:bodyPr/>
          <a:lstStyle>
            <a:lvl1pPr algn="l">
              <a:defRPr/>
            </a:lvl1pPr>
          </a:lstStyle>
          <a:p>
            <a:fld id="{C254D73F-B332-456D-9DFE-EDBF5BC6245C}" type="slidenum">
              <a:rPr lang="en-US" smtClean="0"/>
              <a:pPr/>
              <a:t>‹#›</a:t>
            </a:fld>
            <a:endParaRPr lang="en-US"/>
          </a:p>
        </p:txBody>
      </p:sp>
      <p:pic>
        <p:nvPicPr>
          <p:cNvPr id="9" name="Picture 8" descr="A picture containing nature, wave&#10;&#10;Description automatically generated">
            <a:extLst>
              <a:ext uri="{FF2B5EF4-FFF2-40B4-BE49-F238E27FC236}">
                <a16:creationId xmlns:a16="http://schemas.microsoft.com/office/drawing/2014/main" id="{83804854-DBA8-2169-7380-128E4AE27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433" b="60792"/>
          <a:stretch/>
        </p:blipFill>
        <p:spPr>
          <a:xfrm>
            <a:off x="0" y="-8467"/>
            <a:ext cx="12192000" cy="1117600"/>
          </a:xfrm>
          <a:prstGeom prst="rect">
            <a:avLst/>
          </a:prstGeom>
        </p:spPr>
      </p:pic>
      <p:pic>
        <p:nvPicPr>
          <p:cNvPr id="11" name="Picture 10" descr="Text, logo&#10;&#10;Description automatically generated">
            <a:extLst>
              <a:ext uri="{FF2B5EF4-FFF2-40B4-BE49-F238E27FC236}">
                <a16:creationId xmlns:a16="http://schemas.microsoft.com/office/drawing/2014/main" id="{6B03349E-5F27-FA1A-FD60-3B4902F413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4000" y="6356350"/>
            <a:ext cx="1724564" cy="365760"/>
          </a:xfrm>
          <a:prstGeom prst="rect">
            <a:avLst/>
          </a:prstGeom>
        </p:spPr>
      </p:pic>
      <p:sp>
        <p:nvSpPr>
          <p:cNvPr id="12" name="Freeform 5">
            <a:extLst>
              <a:ext uri="{FF2B5EF4-FFF2-40B4-BE49-F238E27FC236}">
                <a16:creationId xmlns:a16="http://schemas.microsoft.com/office/drawing/2014/main" id="{6613E65A-F1EB-6737-5AA1-A458EAE0DF20}"/>
              </a:ext>
            </a:extLst>
          </p:cNvPr>
          <p:cNvSpPr/>
          <p:nvPr userDrawn="1"/>
        </p:nvSpPr>
        <p:spPr>
          <a:xfrm>
            <a:off x="11125200" y="136525"/>
            <a:ext cx="962462" cy="802753"/>
          </a:xfrm>
          <a:custGeom>
            <a:avLst/>
            <a:gdLst/>
            <a:ahLst/>
            <a:cxnLst/>
            <a:rect l="l" t="t" r="r" b="b"/>
            <a:pathLst>
              <a:path w="1900893" h="1610310">
                <a:moveTo>
                  <a:pt x="0" y="0"/>
                </a:moveTo>
                <a:lnTo>
                  <a:pt x="1900893" y="0"/>
                </a:lnTo>
                <a:lnTo>
                  <a:pt x="1900893" y="1610310"/>
                </a:lnTo>
                <a:lnTo>
                  <a:pt x="0" y="1610310"/>
                </a:lnTo>
                <a:lnTo>
                  <a:pt x="0" y="0"/>
                </a:lnTo>
                <a:close/>
              </a:path>
            </a:pathLst>
          </a:custGeom>
          <a:blipFill>
            <a:blip r:embed="rId4"/>
            <a:stretch>
              <a:fillRect/>
            </a:stretch>
          </a:blipFill>
        </p:spPr>
      </p:sp>
      <p:sp>
        <p:nvSpPr>
          <p:cNvPr id="2" name="Title 13">
            <a:extLst>
              <a:ext uri="{FF2B5EF4-FFF2-40B4-BE49-F238E27FC236}">
                <a16:creationId xmlns:a16="http://schemas.microsoft.com/office/drawing/2014/main" id="{56D32B6D-AF9D-76B3-1876-C11BFA13B851}"/>
              </a:ext>
            </a:extLst>
          </p:cNvPr>
          <p:cNvSpPr>
            <a:spLocks noGrp="1"/>
          </p:cNvSpPr>
          <p:nvPr>
            <p:ph type="title"/>
          </p:nvPr>
        </p:nvSpPr>
        <p:spPr>
          <a:xfrm>
            <a:off x="1752600" y="72760"/>
            <a:ext cx="8686800" cy="93028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5267228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6BCDF-C41A-41CF-E2FB-86AECE93A6B5}"/>
              </a:ext>
            </a:extLst>
          </p:cNvPr>
          <p:cNvSpPr>
            <a:spLocks noGrp="1"/>
          </p:cNvSpPr>
          <p:nvPr>
            <p:ph sz="half" idx="1"/>
          </p:nvPr>
        </p:nvSpPr>
        <p:spPr>
          <a:xfrm>
            <a:off x="838200" y="1287992"/>
            <a:ext cx="5207000" cy="48895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4D78CEA-6069-70A1-769A-C2E38B08E080}"/>
              </a:ext>
            </a:extLst>
          </p:cNvPr>
          <p:cNvSpPr>
            <a:spLocks noGrp="1"/>
          </p:cNvSpPr>
          <p:nvPr>
            <p:ph sz="half" idx="2"/>
          </p:nvPr>
        </p:nvSpPr>
        <p:spPr>
          <a:xfrm>
            <a:off x="6146800" y="1287992"/>
            <a:ext cx="5207000" cy="4889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C42B17-59AB-0DEE-8447-DC434B21C94C}"/>
              </a:ext>
            </a:extLst>
          </p:cNvPr>
          <p:cNvSpPr>
            <a:spLocks noGrp="1"/>
          </p:cNvSpPr>
          <p:nvPr>
            <p:ph type="dt" sz="half" idx="10"/>
          </p:nvPr>
        </p:nvSpPr>
        <p:spPr/>
        <p:txBody>
          <a:bodyPr/>
          <a:lstStyle>
            <a:lvl1pPr algn="r">
              <a:defRPr/>
            </a:lvl1pPr>
          </a:lstStyle>
          <a:p>
            <a:fld id="{78792595-69C6-45E5-A469-B26AE8909CF3}" type="datetimeFigureOut">
              <a:rPr lang="en-US" smtClean="0"/>
              <a:pPr/>
              <a:t>6/9/2025</a:t>
            </a:fld>
            <a:endParaRPr lang="en-US"/>
          </a:p>
        </p:txBody>
      </p:sp>
      <p:sp>
        <p:nvSpPr>
          <p:cNvPr id="6" name="Footer Placeholder 5">
            <a:extLst>
              <a:ext uri="{FF2B5EF4-FFF2-40B4-BE49-F238E27FC236}">
                <a16:creationId xmlns:a16="http://schemas.microsoft.com/office/drawing/2014/main" id="{A5DE4A94-32EE-4537-B060-BC80E377C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A11307-64B2-E401-2942-95CEF8A9342C}"/>
              </a:ext>
            </a:extLst>
          </p:cNvPr>
          <p:cNvSpPr>
            <a:spLocks noGrp="1"/>
          </p:cNvSpPr>
          <p:nvPr>
            <p:ph type="sldNum" sz="quarter" idx="12"/>
          </p:nvPr>
        </p:nvSpPr>
        <p:spPr/>
        <p:txBody>
          <a:bodyPr/>
          <a:lstStyle>
            <a:lvl1pPr algn="l">
              <a:defRPr/>
            </a:lvl1pPr>
          </a:lstStyle>
          <a:p>
            <a:fld id="{C254D73F-B332-456D-9DFE-EDBF5BC6245C}" type="slidenum">
              <a:rPr lang="en-US" smtClean="0"/>
              <a:pPr/>
              <a:t>‹#›</a:t>
            </a:fld>
            <a:endParaRPr lang="en-US"/>
          </a:p>
        </p:txBody>
      </p:sp>
      <p:pic>
        <p:nvPicPr>
          <p:cNvPr id="9" name="Picture 8" descr="A picture containing nature, wave&#10;&#10;Description automatically generated">
            <a:extLst>
              <a:ext uri="{FF2B5EF4-FFF2-40B4-BE49-F238E27FC236}">
                <a16:creationId xmlns:a16="http://schemas.microsoft.com/office/drawing/2014/main" id="{83804854-DBA8-2169-7380-128E4AE27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433" b="60792"/>
          <a:stretch/>
        </p:blipFill>
        <p:spPr>
          <a:xfrm>
            <a:off x="0" y="-8467"/>
            <a:ext cx="12192000" cy="1117600"/>
          </a:xfrm>
          <a:prstGeom prst="rect">
            <a:avLst/>
          </a:prstGeom>
        </p:spPr>
      </p:pic>
      <p:sp>
        <p:nvSpPr>
          <p:cNvPr id="12" name="Freeform 5">
            <a:extLst>
              <a:ext uri="{FF2B5EF4-FFF2-40B4-BE49-F238E27FC236}">
                <a16:creationId xmlns:a16="http://schemas.microsoft.com/office/drawing/2014/main" id="{6613E65A-F1EB-6737-5AA1-A458EAE0DF20}"/>
              </a:ext>
            </a:extLst>
          </p:cNvPr>
          <p:cNvSpPr/>
          <p:nvPr userDrawn="1"/>
        </p:nvSpPr>
        <p:spPr>
          <a:xfrm>
            <a:off x="11125200" y="136525"/>
            <a:ext cx="962462" cy="802753"/>
          </a:xfrm>
          <a:custGeom>
            <a:avLst/>
            <a:gdLst/>
            <a:ahLst/>
            <a:cxnLst/>
            <a:rect l="l" t="t" r="r" b="b"/>
            <a:pathLst>
              <a:path w="1900893" h="1610310">
                <a:moveTo>
                  <a:pt x="0" y="0"/>
                </a:moveTo>
                <a:lnTo>
                  <a:pt x="1900893" y="0"/>
                </a:lnTo>
                <a:lnTo>
                  <a:pt x="1900893" y="1610310"/>
                </a:lnTo>
                <a:lnTo>
                  <a:pt x="0" y="1610310"/>
                </a:lnTo>
                <a:lnTo>
                  <a:pt x="0" y="0"/>
                </a:lnTo>
                <a:close/>
              </a:path>
            </a:pathLst>
          </a:custGeom>
          <a:blipFill>
            <a:blip r:embed="rId3"/>
            <a:stretch>
              <a:fillRect/>
            </a:stretch>
          </a:blipFill>
        </p:spPr>
      </p:sp>
      <p:pic>
        <p:nvPicPr>
          <p:cNvPr id="2" name="Picture 1" descr="Logo, company name&#10;&#10;Description automatically generated">
            <a:extLst>
              <a:ext uri="{FF2B5EF4-FFF2-40B4-BE49-F238E27FC236}">
                <a16:creationId xmlns:a16="http://schemas.microsoft.com/office/drawing/2014/main" id="{0ECA6AE3-4DC9-227A-A94D-223CF78CEFF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461" y="-353653"/>
            <a:ext cx="1828800" cy="1828800"/>
          </a:xfrm>
          <a:prstGeom prst="rect">
            <a:avLst/>
          </a:prstGeom>
        </p:spPr>
      </p:pic>
      <p:sp>
        <p:nvSpPr>
          <p:cNvPr id="8" name="Title 13">
            <a:extLst>
              <a:ext uri="{FF2B5EF4-FFF2-40B4-BE49-F238E27FC236}">
                <a16:creationId xmlns:a16="http://schemas.microsoft.com/office/drawing/2014/main" id="{8E5313E0-4495-8196-7546-5DE34B3FD976}"/>
              </a:ext>
            </a:extLst>
          </p:cNvPr>
          <p:cNvSpPr>
            <a:spLocks noGrp="1"/>
          </p:cNvSpPr>
          <p:nvPr>
            <p:ph type="title"/>
          </p:nvPr>
        </p:nvSpPr>
        <p:spPr>
          <a:xfrm>
            <a:off x="1752600" y="72760"/>
            <a:ext cx="8686800" cy="93028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146723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 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63618B-DE20-1344-55DE-B970299DF2ED}"/>
              </a:ext>
            </a:extLst>
          </p:cNvPr>
          <p:cNvSpPr>
            <a:spLocks noGrp="1"/>
          </p:cNvSpPr>
          <p:nvPr>
            <p:ph type="body" idx="1"/>
          </p:nvPr>
        </p:nvSpPr>
        <p:spPr>
          <a:xfrm>
            <a:off x="840317" y="1266826"/>
            <a:ext cx="5157259" cy="823383"/>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a:extLst>
              <a:ext uri="{FF2B5EF4-FFF2-40B4-BE49-F238E27FC236}">
                <a16:creationId xmlns:a16="http://schemas.microsoft.com/office/drawing/2014/main" id="{79305101-AC0D-7E6D-D63A-2F204697377C}"/>
              </a:ext>
            </a:extLst>
          </p:cNvPr>
          <p:cNvSpPr>
            <a:spLocks noGrp="1"/>
          </p:cNvSpPr>
          <p:nvPr>
            <p:ph sz="half" idx="2"/>
          </p:nvPr>
        </p:nvSpPr>
        <p:spPr>
          <a:xfrm>
            <a:off x="840317" y="2090209"/>
            <a:ext cx="5157259" cy="4096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38ABAC-17A8-73CC-8093-7DB99094BD0D}"/>
              </a:ext>
            </a:extLst>
          </p:cNvPr>
          <p:cNvSpPr>
            <a:spLocks noGrp="1"/>
          </p:cNvSpPr>
          <p:nvPr>
            <p:ph type="body" sz="quarter" idx="3"/>
          </p:nvPr>
        </p:nvSpPr>
        <p:spPr>
          <a:xfrm>
            <a:off x="6172200" y="1266826"/>
            <a:ext cx="5183717" cy="823383"/>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a:extLst>
              <a:ext uri="{FF2B5EF4-FFF2-40B4-BE49-F238E27FC236}">
                <a16:creationId xmlns:a16="http://schemas.microsoft.com/office/drawing/2014/main" id="{0941DE30-FEE4-24C1-4E08-C79F66BA43EF}"/>
              </a:ext>
            </a:extLst>
          </p:cNvPr>
          <p:cNvSpPr>
            <a:spLocks noGrp="1"/>
          </p:cNvSpPr>
          <p:nvPr>
            <p:ph sz="quarter" idx="4"/>
          </p:nvPr>
        </p:nvSpPr>
        <p:spPr>
          <a:xfrm>
            <a:off x="6172200" y="2090210"/>
            <a:ext cx="5183717" cy="4096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BD77C9-7E19-14FE-3321-C4338CA3A24F}"/>
              </a:ext>
            </a:extLst>
          </p:cNvPr>
          <p:cNvSpPr>
            <a:spLocks noGrp="1"/>
          </p:cNvSpPr>
          <p:nvPr>
            <p:ph type="dt" sz="half" idx="10"/>
          </p:nvPr>
        </p:nvSpPr>
        <p:spPr/>
        <p:txBody>
          <a:bodyPr/>
          <a:lstStyle>
            <a:lvl1pPr algn="r">
              <a:defRPr/>
            </a:lvl1pPr>
          </a:lstStyle>
          <a:p>
            <a:fld id="{78792595-69C6-45E5-A469-B26AE8909CF3}" type="datetimeFigureOut">
              <a:rPr lang="en-US" smtClean="0"/>
              <a:pPr/>
              <a:t>6/9/2025</a:t>
            </a:fld>
            <a:endParaRPr lang="en-US"/>
          </a:p>
        </p:txBody>
      </p:sp>
      <p:sp>
        <p:nvSpPr>
          <p:cNvPr id="8" name="Footer Placeholder 7">
            <a:extLst>
              <a:ext uri="{FF2B5EF4-FFF2-40B4-BE49-F238E27FC236}">
                <a16:creationId xmlns:a16="http://schemas.microsoft.com/office/drawing/2014/main" id="{A2CB93C0-388C-46AC-333C-FFCBF98E8C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0E8CCC-45BE-09A4-734B-D88B22B8A1CD}"/>
              </a:ext>
            </a:extLst>
          </p:cNvPr>
          <p:cNvSpPr>
            <a:spLocks noGrp="1"/>
          </p:cNvSpPr>
          <p:nvPr>
            <p:ph type="sldNum" sz="quarter" idx="12"/>
          </p:nvPr>
        </p:nvSpPr>
        <p:spPr/>
        <p:txBody>
          <a:bodyPr/>
          <a:lstStyle>
            <a:lvl1pPr algn="l">
              <a:defRPr/>
            </a:lvl1pPr>
          </a:lstStyle>
          <a:p>
            <a:fld id="{C254D73F-B332-456D-9DFE-EDBF5BC6245C}" type="slidenum">
              <a:rPr lang="en-US" smtClean="0"/>
              <a:pPr/>
              <a:t>‹#›</a:t>
            </a:fld>
            <a:endParaRPr lang="en-US"/>
          </a:p>
        </p:txBody>
      </p:sp>
      <p:pic>
        <p:nvPicPr>
          <p:cNvPr id="11" name="Picture 10" descr="A picture containing nature, wave&#10;&#10;Description automatically generated">
            <a:extLst>
              <a:ext uri="{FF2B5EF4-FFF2-40B4-BE49-F238E27FC236}">
                <a16:creationId xmlns:a16="http://schemas.microsoft.com/office/drawing/2014/main" id="{9BAA9281-9282-AC0B-DE3D-7E74DED53E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433" b="60792"/>
          <a:stretch/>
        </p:blipFill>
        <p:spPr>
          <a:xfrm>
            <a:off x="0" y="-8467"/>
            <a:ext cx="12192000" cy="1117600"/>
          </a:xfrm>
          <a:prstGeom prst="rect">
            <a:avLst/>
          </a:prstGeom>
        </p:spPr>
      </p:pic>
      <p:sp>
        <p:nvSpPr>
          <p:cNvPr id="14" name="Freeform 5">
            <a:extLst>
              <a:ext uri="{FF2B5EF4-FFF2-40B4-BE49-F238E27FC236}">
                <a16:creationId xmlns:a16="http://schemas.microsoft.com/office/drawing/2014/main" id="{64BA15AD-2C37-06E5-B79A-4C089FA632ED}"/>
              </a:ext>
            </a:extLst>
          </p:cNvPr>
          <p:cNvSpPr/>
          <p:nvPr userDrawn="1"/>
        </p:nvSpPr>
        <p:spPr>
          <a:xfrm>
            <a:off x="11125200" y="136525"/>
            <a:ext cx="962462" cy="802753"/>
          </a:xfrm>
          <a:custGeom>
            <a:avLst/>
            <a:gdLst/>
            <a:ahLst/>
            <a:cxnLst/>
            <a:rect l="l" t="t" r="r" b="b"/>
            <a:pathLst>
              <a:path w="1900893" h="1610310">
                <a:moveTo>
                  <a:pt x="0" y="0"/>
                </a:moveTo>
                <a:lnTo>
                  <a:pt x="1900893" y="0"/>
                </a:lnTo>
                <a:lnTo>
                  <a:pt x="1900893" y="1610310"/>
                </a:lnTo>
                <a:lnTo>
                  <a:pt x="0" y="1610310"/>
                </a:lnTo>
                <a:lnTo>
                  <a:pt x="0" y="0"/>
                </a:lnTo>
                <a:close/>
              </a:path>
            </a:pathLst>
          </a:custGeom>
          <a:blipFill>
            <a:blip r:embed="rId3"/>
            <a:stretch>
              <a:fillRect/>
            </a:stretch>
          </a:blipFill>
        </p:spPr>
      </p:sp>
      <p:pic>
        <p:nvPicPr>
          <p:cNvPr id="16" name="Picture 15" descr="Text, logo&#10;&#10;Description automatically generated">
            <a:extLst>
              <a:ext uri="{FF2B5EF4-FFF2-40B4-BE49-F238E27FC236}">
                <a16:creationId xmlns:a16="http://schemas.microsoft.com/office/drawing/2014/main" id="{8C58D82D-3A56-5A75-06DB-3A279126AE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4000" y="6356350"/>
            <a:ext cx="1724564" cy="365760"/>
          </a:xfrm>
          <a:prstGeom prst="rect">
            <a:avLst/>
          </a:prstGeom>
        </p:spPr>
      </p:pic>
      <p:sp>
        <p:nvSpPr>
          <p:cNvPr id="2" name="Title 13">
            <a:extLst>
              <a:ext uri="{FF2B5EF4-FFF2-40B4-BE49-F238E27FC236}">
                <a16:creationId xmlns:a16="http://schemas.microsoft.com/office/drawing/2014/main" id="{3A4C0145-E038-D501-CA3A-7142C25FE35D}"/>
              </a:ext>
            </a:extLst>
          </p:cNvPr>
          <p:cNvSpPr>
            <a:spLocks noGrp="1"/>
          </p:cNvSpPr>
          <p:nvPr>
            <p:ph type="title"/>
          </p:nvPr>
        </p:nvSpPr>
        <p:spPr>
          <a:xfrm>
            <a:off x="1752600" y="72760"/>
            <a:ext cx="8686800" cy="93028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7043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5301968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63618B-DE20-1344-55DE-B970299DF2ED}"/>
              </a:ext>
            </a:extLst>
          </p:cNvPr>
          <p:cNvSpPr>
            <a:spLocks noGrp="1"/>
          </p:cNvSpPr>
          <p:nvPr>
            <p:ph type="body" idx="1"/>
          </p:nvPr>
        </p:nvSpPr>
        <p:spPr>
          <a:xfrm>
            <a:off x="840317" y="1266826"/>
            <a:ext cx="5157259" cy="823383"/>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a:extLst>
              <a:ext uri="{FF2B5EF4-FFF2-40B4-BE49-F238E27FC236}">
                <a16:creationId xmlns:a16="http://schemas.microsoft.com/office/drawing/2014/main" id="{79305101-AC0D-7E6D-D63A-2F204697377C}"/>
              </a:ext>
            </a:extLst>
          </p:cNvPr>
          <p:cNvSpPr>
            <a:spLocks noGrp="1"/>
          </p:cNvSpPr>
          <p:nvPr>
            <p:ph sz="half" idx="2"/>
          </p:nvPr>
        </p:nvSpPr>
        <p:spPr>
          <a:xfrm>
            <a:off x="840317" y="2090209"/>
            <a:ext cx="5157259" cy="4096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38ABAC-17A8-73CC-8093-7DB99094BD0D}"/>
              </a:ext>
            </a:extLst>
          </p:cNvPr>
          <p:cNvSpPr>
            <a:spLocks noGrp="1"/>
          </p:cNvSpPr>
          <p:nvPr>
            <p:ph type="body" sz="quarter" idx="3"/>
          </p:nvPr>
        </p:nvSpPr>
        <p:spPr>
          <a:xfrm>
            <a:off x="6172200" y="1266826"/>
            <a:ext cx="5183717" cy="823383"/>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a:extLst>
              <a:ext uri="{FF2B5EF4-FFF2-40B4-BE49-F238E27FC236}">
                <a16:creationId xmlns:a16="http://schemas.microsoft.com/office/drawing/2014/main" id="{0941DE30-FEE4-24C1-4E08-C79F66BA43EF}"/>
              </a:ext>
            </a:extLst>
          </p:cNvPr>
          <p:cNvSpPr>
            <a:spLocks noGrp="1"/>
          </p:cNvSpPr>
          <p:nvPr>
            <p:ph sz="quarter" idx="4"/>
          </p:nvPr>
        </p:nvSpPr>
        <p:spPr>
          <a:xfrm>
            <a:off x="6172200" y="2090210"/>
            <a:ext cx="5183717" cy="4096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BD77C9-7E19-14FE-3321-C4338CA3A24F}"/>
              </a:ext>
            </a:extLst>
          </p:cNvPr>
          <p:cNvSpPr>
            <a:spLocks noGrp="1"/>
          </p:cNvSpPr>
          <p:nvPr>
            <p:ph type="dt" sz="half" idx="10"/>
          </p:nvPr>
        </p:nvSpPr>
        <p:spPr/>
        <p:txBody>
          <a:bodyPr/>
          <a:lstStyle>
            <a:lvl1pPr algn="r">
              <a:defRPr/>
            </a:lvl1pPr>
          </a:lstStyle>
          <a:p>
            <a:fld id="{78792595-69C6-45E5-A469-B26AE8909CF3}" type="datetimeFigureOut">
              <a:rPr lang="en-US" smtClean="0"/>
              <a:pPr/>
              <a:t>6/9/2025</a:t>
            </a:fld>
            <a:endParaRPr lang="en-US"/>
          </a:p>
        </p:txBody>
      </p:sp>
      <p:sp>
        <p:nvSpPr>
          <p:cNvPr id="8" name="Footer Placeholder 7">
            <a:extLst>
              <a:ext uri="{FF2B5EF4-FFF2-40B4-BE49-F238E27FC236}">
                <a16:creationId xmlns:a16="http://schemas.microsoft.com/office/drawing/2014/main" id="{A2CB93C0-388C-46AC-333C-FFCBF98E8C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0E8CCC-45BE-09A4-734B-D88B22B8A1CD}"/>
              </a:ext>
            </a:extLst>
          </p:cNvPr>
          <p:cNvSpPr>
            <a:spLocks noGrp="1"/>
          </p:cNvSpPr>
          <p:nvPr>
            <p:ph type="sldNum" sz="quarter" idx="12"/>
          </p:nvPr>
        </p:nvSpPr>
        <p:spPr/>
        <p:txBody>
          <a:bodyPr/>
          <a:lstStyle>
            <a:lvl1pPr algn="l">
              <a:defRPr/>
            </a:lvl1pPr>
          </a:lstStyle>
          <a:p>
            <a:fld id="{C254D73F-B332-456D-9DFE-EDBF5BC6245C}" type="slidenum">
              <a:rPr lang="en-US" smtClean="0"/>
              <a:pPr/>
              <a:t>‹#›</a:t>
            </a:fld>
            <a:endParaRPr lang="en-US"/>
          </a:p>
        </p:txBody>
      </p:sp>
      <p:pic>
        <p:nvPicPr>
          <p:cNvPr id="11" name="Picture 10" descr="A picture containing nature, wave&#10;&#10;Description automatically generated">
            <a:extLst>
              <a:ext uri="{FF2B5EF4-FFF2-40B4-BE49-F238E27FC236}">
                <a16:creationId xmlns:a16="http://schemas.microsoft.com/office/drawing/2014/main" id="{9BAA9281-9282-AC0B-DE3D-7E74DED53E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433" b="60792"/>
          <a:stretch/>
        </p:blipFill>
        <p:spPr>
          <a:xfrm>
            <a:off x="0" y="-8467"/>
            <a:ext cx="12192000" cy="1117600"/>
          </a:xfrm>
          <a:prstGeom prst="rect">
            <a:avLst/>
          </a:prstGeom>
        </p:spPr>
      </p:pic>
      <p:sp>
        <p:nvSpPr>
          <p:cNvPr id="14" name="Freeform 5">
            <a:extLst>
              <a:ext uri="{FF2B5EF4-FFF2-40B4-BE49-F238E27FC236}">
                <a16:creationId xmlns:a16="http://schemas.microsoft.com/office/drawing/2014/main" id="{64BA15AD-2C37-06E5-B79A-4C089FA632ED}"/>
              </a:ext>
            </a:extLst>
          </p:cNvPr>
          <p:cNvSpPr/>
          <p:nvPr userDrawn="1"/>
        </p:nvSpPr>
        <p:spPr>
          <a:xfrm>
            <a:off x="11125200" y="136525"/>
            <a:ext cx="962462" cy="802753"/>
          </a:xfrm>
          <a:custGeom>
            <a:avLst/>
            <a:gdLst/>
            <a:ahLst/>
            <a:cxnLst/>
            <a:rect l="l" t="t" r="r" b="b"/>
            <a:pathLst>
              <a:path w="1900893" h="1610310">
                <a:moveTo>
                  <a:pt x="0" y="0"/>
                </a:moveTo>
                <a:lnTo>
                  <a:pt x="1900893" y="0"/>
                </a:lnTo>
                <a:lnTo>
                  <a:pt x="1900893" y="1610310"/>
                </a:lnTo>
                <a:lnTo>
                  <a:pt x="0" y="1610310"/>
                </a:lnTo>
                <a:lnTo>
                  <a:pt x="0" y="0"/>
                </a:lnTo>
                <a:close/>
              </a:path>
            </a:pathLst>
          </a:custGeom>
          <a:blipFill>
            <a:blip r:embed="rId3"/>
            <a:stretch>
              <a:fillRect/>
            </a:stretch>
          </a:blipFill>
        </p:spPr>
      </p:sp>
      <p:pic>
        <p:nvPicPr>
          <p:cNvPr id="2" name="Picture 1" descr="Logo, company name&#10;&#10;Description automatically generated">
            <a:extLst>
              <a:ext uri="{FF2B5EF4-FFF2-40B4-BE49-F238E27FC236}">
                <a16:creationId xmlns:a16="http://schemas.microsoft.com/office/drawing/2014/main" id="{FE92812D-68C0-EB9A-D6F8-16443D7435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461" y="-353653"/>
            <a:ext cx="1828800" cy="1828800"/>
          </a:xfrm>
          <a:prstGeom prst="rect">
            <a:avLst/>
          </a:prstGeom>
        </p:spPr>
      </p:pic>
      <p:sp>
        <p:nvSpPr>
          <p:cNvPr id="10" name="Title 13">
            <a:extLst>
              <a:ext uri="{FF2B5EF4-FFF2-40B4-BE49-F238E27FC236}">
                <a16:creationId xmlns:a16="http://schemas.microsoft.com/office/drawing/2014/main" id="{FF96D2B2-AB4D-FBF2-044F-6BBFEDF10082}"/>
              </a:ext>
            </a:extLst>
          </p:cNvPr>
          <p:cNvSpPr>
            <a:spLocks noGrp="1"/>
          </p:cNvSpPr>
          <p:nvPr>
            <p:ph type="title"/>
          </p:nvPr>
        </p:nvSpPr>
        <p:spPr>
          <a:xfrm>
            <a:off x="1752600" y="72760"/>
            <a:ext cx="8686800" cy="93028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56451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6553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582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87735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69539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23216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08730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80650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DD127-AE6F-4C1C-046D-CDDFD83D34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62407F-6388-968A-96AD-77BDF875B7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78281-2E39-B7B9-080C-43663C4301C3}"/>
              </a:ext>
            </a:extLst>
          </p:cNvPr>
          <p:cNvSpPr>
            <a:spLocks noGrp="1"/>
          </p:cNvSpPr>
          <p:nvPr>
            <p:ph type="dt" sz="half" idx="10"/>
          </p:nvPr>
        </p:nvSpPr>
        <p:spPr/>
        <p:txBody>
          <a:bodyPr/>
          <a:lstStyle/>
          <a:p>
            <a:fld id="{B216A3DB-725C-7443-87CF-958A43082728}" type="datetimeFigureOut">
              <a:rPr lang="en-US" smtClean="0"/>
              <a:t>6/9/2025</a:t>
            </a:fld>
            <a:endParaRPr lang="en-US"/>
          </a:p>
        </p:txBody>
      </p:sp>
      <p:sp>
        <p:nvSpPr>
          <p:cNvPr id="5" name="Footer Placeholder 4">
            <a:extLst>
              <a:ext uri="{FF2B5EF4-FFF2-40B4-BE49-F238E27FC236}">
                <a16:creationId xmlns:a16="http://schemas.microsoft.com/office/drawing/2014/main" id="{622E570E-33B3-B24B-8071-7194116F3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34849-9031-446D-0EE6-6B6F3355FD35}"/>
              </a:ext>
            </a:extLst>
          </p:cNvPr>
          <p:cNvSpPr>
            <a:spLocks noGrp="1"/>
          </p:cNvSpPr>
          <p:nvPr>
            <p:ph type="sldNum" sz="quarter" idx="12"/>
          </p:nvPr>
        </p:nvSpPr>
        <p:spPr/>
        <p:txBody>
          <a:bodyPr/>
          <a:lstStyle/>
          <a:p>
            <a:fld id="{C973402A-5AE7-7543-8134-3768BDDDDC34}" type="slidenum">
              <a:rPr lang="en-US" smtClean="0"/>
              <a:t>‹#›</a:t>
            </a:fld>
            <a:endParaRPr lang="en-US"/>
          </a:p>
        </p:txBody>
      </p:sp>
    </p:spTree>
    <p:extLst>
      <p:ext uri="{BB962C8B-B14F-4D97-AF65-F5344CB8AC3E}">
        <p14:creationId xmlns:p14="http://schemas.microsoft.com/office/powerpoint/2010/main" val="13878649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7844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523606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4995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B10E54-6AC1-B84F-816F-7F8983E72682}" type="datetimeFigureOut">
              <a:rPr lang="en-CN" smtClean="0"/>
              <a:t>06/09/2025</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928860F4-4D44-4F4E-9A94-F924D66E8C92}" type="slidenum">
              <a:rPr lang="en-CN" smtClean="0"/>
              <a:t>‹#›</a:t>
            </a:fld>
            <a:endParaRPr lang="en-CN"/>
          </a:p>
        </p:txBody>
      </p:sp>
    </p:spTree>
    <p:extLst>
      <p:ext uri="{BB962C8B-B14F-4D97-AF65-F5344CB8AC3E}">
        <p14:creationId xmlns:p14="http://schemas.microsoft.com/office/powerpoint/2010/main" val="3706375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B10E54-6AC1-B84F-816F-7F8983E72682}" type="datetimeFigureOut">
              <a:rPr lang="en-CN" smtClean="0"/>
              <a:t>06/09/2025</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928860F4-4D44-4F4E-9A94-F924D66E8C92}" type="slidenum">
              <a:rPr lang="en-CN" smtClean="0"/>
              <a:t>‹#›</a:t>
            </a:fld>
            <a:endParaRPr lang="en-CN"/>
          </a:p>
        </p:txBody>
      </p:sp>
    </p:spTree>
    <p:extLst>
      <p:ext uri="{BB962C8B-B14F-4D97-AF65-F5344CB8AC3E}">
        <p14:creationId xmlns:p14="http://schemas.microsoft.com/office/powerpoint/2010/main" val="3611927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B10E54-6AC1-B84F-816F-7F8983E72682}" type="datetimeFigureOut">
              <a:rPr lang="en-CN" smtClean="0"/>
              <a:t>06/09/2025</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928860F4-4D44-4F4E-9A94-F924D66E8C92}" type="slidenum">
              <a:rPr lang="en-CN" smtClean="0"/>
              <a:t>‹#›</a:t>
            </a:fld>
            <a:endParaRPr lang="en-CN"/>
          </a:p>
        </p:txBody>
      </p:sp>
    </p:spTree>
    <p:extLst>
      <p:ext uri="{BB962C8B-B14F-4D97-AF65-F5344CB8AC3E}">
        <p14:creationId xmlns:p14="http://schemas.microsoft.com/office/powerpoint/2010/main" val="28188202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84B10E54-6AC1-B84F-816F-7F8983E72682}" type="datetimeFigureOut">
              <a:rPr lang="en-CN" smtClean="0"/>
              <a:t>06/09/2025</a:t>
            </a:fld>
            <a:endParaRPr lang="en-CN"/>
          </a:p>
        </p:txBody>
      </p:sp>
      <p:sp>
        <p:nvSpPr>
          <p:cNvPr id="9" name="Footer Placeholder 8"/>
          <p:cNvSpPr>
            <a:spLocks noGrp="1"/>
          </p:cNvSpPr>
          <p:nvPr>
            <p:ph type="ftr" sz="quarter" idx="11"/>
          </p:nvPr>
        </p:nvSpPr>
        <p:spPr/>
        <p:txBody>
          <a:bodyPr/>
          <a:lstStyle/>
          <a:p>
            <a:endParaRPr lang="en-CN"/>
          </a:p>
        </p:txBody>
      </p:sp>
      <p:sp>
        <p:nvSpPr>
          <p:cNvPr id="10" name="Slide Number Placeholder 9"/>
          <p:cNvSpPr>
            <a:spLocks noGrp="1"/>
          </p:cNvSpPr>
          <p:nvPr>
            <p:ph type="sldNum" sz="quarter" idx="12"/>
          </p:nvPr>
        </p:nvSpPr>
        <p:spPr/>
        <p:txBody>
          <a:bodyPr/>
          <a:lstStyle/>
          <a:p>
            <a:fld id="{928860F4-4D44-4F4E-9A94-F924D66E8C92}" type="slidenum">
              <a:rPr lang="en-CN" smtClean="0"/>
              <a:t>‹#›</a:t>
            </a:fld>
            <a:endParaRPr lang="en-CN"/>
          </a:p>
        </p:txBody>
      </p:sp>
    </p:spTree>
    <p:extLst>
      <p:ext uri="{BB962C8B-B14F-4D97-AF65-F5344CB8AC3E}">
        <p14:creationId xmlns:p14="http://schemas.microsoft.com/office/powerpoint/2010/main" val="28504153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4B10E54-6AC1-B84F-816F-7F8983E72682}" type="datetimeFigureOut">
              <a:rPr lang="en-CN" smtClean="0"/>
              <a:t>06/09/2025</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928860F4-4D44-4F4E-9A94-F924D66E8C92}" type="slidenum">
              <a:rPr lang="en-CN" smtClean="0"/>
              <a:t>‹#›</a:t>
            </a:fld>
            <a:endParaRPr lang="en-CN"/>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4157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B10E54-6AC1-B84F-816F-7F8983E72682}" type="datetimeFigureOut">
              <a:rPr lang="en-CN" smtClean="0"/>
              <a:t>06/09/2025</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928860F4-4D44-4F4E-9A94-F924D66E8C92}" type="slidenum">
              <a:rPr lang="en-CN" smtClean="0"/>
              <a:t>‹#›</a:t>
            </a:fld>
            <a:endParaRPr lang="en-CN"/>
          </a:p>
        </p:txBody>
      </p:sp>
    </p:spTree>
    <p:extLst>
      <p:ext uri="{BB962C8B-B14F-4D97-AF65-F5344CB8AC3E}">
        <p14:creationId xmlns:p14="http://schemas.microsoft.com/office/powerpoint/2010/main" val="2547397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0E54-6AC1-B84F-816F-7F8983E72682}" type="datetimeFigureOut">
              <a:rPr lang="en-CN" smtClean="0"/>
              <a:t>06/09/2025</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928860F4-4D44-4F4E-9A94-F924D66E8C92}" type="slidenum">
              <a:rPr lang="en-CN" smtClean="0"/>
              <a:t>‹#›</a:t>
            </a:fld>
            <a:endParaRPr lang="en-CN"/>
          </a:p>
        </p:txBody>
      </p:sp>
    </p:spTree>
    <p:extLst>
      <p:ext uri="{BB962C8B-B14F-4D97-AF65-F5344CB8AC3E}">
        <p14:creationId xmlns:p14="http://schemas.microsoft.com/office/powerpoint/2010/main" val="180629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E6C4-0126-6899-A215-2F3848A23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4A81A-8DA4-651F-365C-5A0103AEE2B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0C91F8-5D4C-D2E6-AF65-E9857DEB052B}"/>
              </a:ext>
            </a:extLst>
          </p:cNvPr>
          <p:cNvSpPr>
            <a:spLocks noGrp="1"/>
          </p:cNvSpPr>
          <p:nvPr>
            <p:ph type="dt" sz="half" idx="10"/>
          </p:nvPr>
        </p:nvSpPr>
        <p:spPr/>
        <p:txBody>
          <a:bodyPr/>
          <a:lstStyle/>
          <a:p>
            <a:fld id="{B216A3DB-725C-7443-87CF-958A43082728}" type="datetimeFigureOut">
              <a:rPr lang="en-US" smtClean="0"/>
              <a:t>6/9/2025</a:t>
            </a:fld>
            <a:endParaRPr lang="en-US"/>
          </a:p>
        </p:txBody>
      </p:sp>
      <p:sp>
        <p:nvSpPr>
          <p:cNvPr id="5" name="Footer Placeholder 4">
            <a:extLst>
              <a:ext uri="{FF2B5EF4-FFF2-40B4-BE49-F238E27FC236}">
                <a16:creationId xmlns:a16="http://schemas.microsoft.com/office/drawing/2014/main" id="{C5790305-54A4-C53D-3430-CFEF8E247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E5916-0EBF-4802-3B41-096E244D75E4}"/>
              </a:ext>
            </a:extLst>
          </p:cNvPr>
          <p:cNvSpPr>
            <a:spLocks noGrp="1"/>
          </p:cNvSpPr>
          <p:nvPr>
            <p:ph type="sldNum" sz="quarter" idx="12"/>
          </p:nvPr>
        </p:nvSpPr>
        <p:spPr/>
        <p:txBody>
          <a:bodyPr/>
          <a:lstStyle/>
          <a:p>
            <a:fld id="{C973402A-5AE7-7543-8134-3768BDDDDC34}" type="slidenum">
              <a:rPr lang="en-US" smtClean="0"/>
              <a:t>‹#›</a:t>
            </a:fld>
            <a:endParaRPr lang="en-US"/>
          </a:p>
        </p:txBody>
      </p:sp>
    </p:spTree>
    <p:extLst>
      <p:ext uri="{BB962C8B-B14F-4D97-AF65-F5344CB8AC3E}">
        <p14:creationId xmlns:p14="http://schemas.microsoft.com/office/powerpoint/2010/main" val="3912690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4B10E54-6AC1-B84F-816F-7F8983E72682}" type="datetimeFigureOut">
              <a:rPr lang="en-CN" smtClean="0"/>
              <a:t>06/09/2025</a:t>
            </a:fld>
            <a:endParaRPr lang="en-CN"/>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CN"/>
          </a:p>
        </p:txBody>
      </p:sp>
      <p:sp>
        <p:nvSpPr>
          <p:cNvPr id="11" name="Slide Number Placeholder 10"/>
          <p:cNvSpPr>
            <a:spLocks noGrp="1"/>
          </p:cNvSpPr>
          <p:nvPr>
            <p:ph type="sldNum" sz="quarter" idx="12"/>
          </p:nvPr>
        </p:nvSpPr>
        <p:spPr/>
        <p:txBody>
          <a:bodyPr/>
          <a:lstStyle/>
          <a:p>
            <a:fld id="{928860F4-4D44-4F4E-9A94-F924D66E8C92}" type="slidenum">
              <a:rPr lang="en-CN" smtClean="0"/>
              <a:t>‹#›</a:t>
            </a:fld>
            <a:endParaRPr lang="en-CN"/>
          </a:p>
        </p:txBody>
      </p:sp>
    </p:spTree>
    <p:extLst>
      <p:ext uri="{BB962C8B-B14F-4D97-AF65-F5344CB8AC3E}">
        <p14:creationId xmlns:p14="http://schemas.microsoft.com/office/powerpoint/2010/main" val="21150516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4B10E54-6AC1-B84F-816F-7F8983E72682}" type="datetimeFigureOut">
              <a:rPr lang="en-CN" smtClean="0"/>
              <a:t>06/09/2025</a:t>
            </a:fld>
            <a:endParaRPr lang="en-CN"/>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CN"/>
          </a:p>
        </p:txBody>
      </p:sp>
      <p:sp>
        <p:nvSpPr>
          <p:cNvPr id="10" name="Slide Number Placeholder 9"/>
          <p:cNvSpPr>
            <a:spLocks noGrp="1"/>
          </p:cNvSpPr>
          <p:nvPr>
            <p:ph type="sldNum" sz="quarter" idx="12"/>
          </p:nvPr>
        </p:nvSpPr>
        <p:spPr/>
        <p:txBody>
          <a:bodyPr/>
          <a:lstStyle/>
          <a:p>
            <a:fld id="{928860F4-4D44-4F4E-9A94-F924D66E8C92}" type="slidenum">
              <a:rPr lang="en-CN" smtClean="0"/>
              <a:t>‹#›</a:t>
            </a:fld>
            <a:endParaRPr lang="en-CN"/>
          </a:p>
        </p:txBody>
      </p:sp>
    </p:spTree>
    <p:extLst>
      <p:ext uri="{BB962C8B-B14F-4D97-AF65-F5344CB8AC3E}">
        <p14:creationId xmlns:p14="http://schemas.microsoft.com/office/powerpoint/2010/main" val="42717171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B10E54-6AC1-B84F-816F-7F8983E72682}" type="datetimeFigureOut">
              <a:rPr lang="en-CN" smtClean="0"/>
              <a:t>06/09/2025</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928860F4-4D44-4F4E-9A94-F924D66E8C92}" type="slidenum">
              <a:rPr lang="en-CN" smtClean="0"/>
              <a:t>‹#›</a:t>
            </a:fld>
            <a:endParaRPr lang="en-CN"/>
          </a:p>
        </p:txBody>
      </p:sp>
    </p:spTree>
    <p:extLst>
      <p:ext uri="{BB962C8B-B14F-4D97-AF65-F5344CB8AC3E}">
        <p14:creationId xmlns:p14="http://schemas.microsoft.com/office/powerpoint/2010/main" val="219422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B10E54-6AC1-B84F-816F-7F8983E72682}" type="datetimeFigureOut">
              <a:rPr lang="en-CN" smtClean="0"/>
              <a:t>06/09/2025</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928860F4-4D44-4F4E-9A94-F924D66E8C92}" type="slidenum">
              <a:rPr lang="en-CN" smtClean="0"/>
              <a:t>‹#›</a:t>
            </a:fld>
            <a:endParaRPr lang="en-CN"/>
          </a:p>
        </p:txBody>
      </p:sp>
    </p:spTree>
    <p:extLst>
      <p:ext uri="{BB962C8B-B14F-4D97-AF65-F5344CB8AC3E}">
        <p14:creationId xmlns:p14="http://schemas.microsoft.com/office/powerpoint/2010/main" val="2414524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ouble Timeline">
    <p:spTree>
      <p:nvGrpSpPr>
        <p:cNvPr id="1" name=""/>
        <p:cNvGrpSpPr/>
        <p:nvPr/>
      </p:nvGrpSpPr>
      <p:grpSpPr>
        <a:xfrm>
          <a:off x="0" y="0"/>
          <a:ext cx="0" cy="0"/>
          <a:chOff x="0" y="0"/>
          <a:chExt cx="0" cy="0"/>
        </a:xfrm>
      </p:grpSpPr>
      <p:sp>
        <p:nvSpPr>
          <p:cNvPr id="34" name="Text Placeholder 48">
            <a:extLst>
              <a:ext uri="{FF2B5EF4-FFF2-40B4-BE49-F238E27FC236}">
                <a16:creationId xmlns:a16="http://schemas.microsoft.com/office/drawing/2014/main" id="{C6E48CAB-F1C0-4E71-9686-C02A967E923F}"/>
              </a:ext>
            </a:extLst>
          </p:cNvPr>
          <p:cNvSpPr>
            <a:spLocks noGrp="1"/>
          </p:cNvSpPr>
          <p:nvPr>
            <p:ph type="body" sz="quarter" idx="10" hasCustomPrompt="1"/>
          </p:nvPr>
        </p:nvSpPr>
        <p:spPr>
          <a:xfrm>
            <a:off x="456182" y="4014522"/>
            <a:ext cx="1182118" cy="302186"/>
          </a:xfrm>
        </p:spPr>
        <p:txBody>
          <a:bodyPr lIns="0" rIns="0">
            <a:noAutofit/>
          </a:bodyPr>
          <a:lstStyle>
            <a:lvl1pPr marL="0" indent="0">
              <a:buNone/>
              <a:defRPr sz="16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35" name="Text Placeholder 50">
            <a:extLst>
              <a:ext uri="{FF2B5EF4-FFF2-40B4-BE49-F238E27FC236}">
                <a16:creationId xmlns:a16="http://schemas.microsoft.com/office/drawing/2014/main" id="{7C226081-D459-4A68-9B23-0C804E6A639C}"/>
              </a:ext>
            </a:extLst>
          </p:cNvPr>
          <p:cNvSpPr>
            <a:spLocks noGrp="1"/>
          </p:cNvSpPr>
          <p:nvPr>
            <p:ph type="body" sz="quarter" idx="11"/>
          </p:nvPr>
        </p:nvSpPr>
        <p:spPr>
          <a:xfrm>
            <a:off x="456182"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8">
            <a:extLst>
              <a:ext uri="{FF2B5EF4-FFF2-40B4-BE49-F238E27FC236}">
                <a16:creationId xmlns:a16="http://schemas.microsoft.com/office/drawing/2014/main" id="{C32AE455-05F0-44FA-98C4-73D9C60DF896}"/>
              </a:ext>
            </a:extLst>
          </p:cNvPr>
          <p:cNvSpPr>
            <a:spLocks noGrp="1"/>
          </p:cNvSpPr>
          <p:nvPr>
            <p:ph type="body" sz="quarter" idx="32" hasCustomPrompt="1"/>
          </p:nvPr>
        </p:nvSpPr>
        <p:spPr>
          <a:xfrm>
            <a:off x="1839103" y="4014522"/>
            <a:ext cx="1208897" cy="302186"/>
          </a:xfrm>
        </p:spPr>
        <p:txBody>
          <a:bodyPr lIns="0" rIns="0">
            <a:noAutofit/>
          </a:bodyPr>
          <a:lstStyle>
            <a:lvl1pPr marL="0" indent="0">
              <a:buNone/>
              <a:defRPr sz="16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51" name="Text Placeholder 50">
            <a:extLst>
              <a:ext uri="{FF2B5EF4-FFF2-40B4-BE49-F238E27FC236}">
                <a16:creationId xmlns:a16="http://schemas.microsoft.com/office/drawing/2014/main" id="{3C3FB663-073E-458E-A31A-B15112A0D377}"/>
              </a:ext>
            </a:extLst>
          </p:cNvPr>
          <p:cNvSpPr>
            <a:spLocks noGrp="1"/>
          </p:cNvSpPr>
          <p:nvPr>
            <p:ph type="body" sz="quarter" idx="33"/>
          </p:nvPr>
        </p:nvSpPr>
        <p:spPr>
          <a:xfrm>
            <a:off x="1839103"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2" name="Text Placeholder 48">
            <a:extLst>
              <a:ext uri="{FF2B5EF4-FFF2-40B4-BE49-F238E27FC236}">
                <a16:creationId xmlns:a16="http://schemas.microsoft.com/office/drawing/2014/main" id="{91332113-C9A3-4B1F-A973-C30104497DCE}"/>
              </a:ext>
            </a:extLst>
          </p:cNvPr>
          <p:cNvSpPr>
            <a:spLocks noGrp="1"/>
          </p:cNvSpPr>
          <p:nvPr>
            <p:ph type="body" sz="quarter" idx="34" hasCustomPrompt="1"/>
          </p:nvPr>
        </p:nvSpPr>
        <p:spPr>
          <a:xfrm>
            <a:off x="3222024" y="4014522"/>
            <a:ext cx="1181099" cy="302186"/>
          </a:xfrm>
        </p:spPr>
        <p:txBody>
          <a:bodyPr lIns="0" rIns="0">
            <a:noAutofit/>
          </a:bodyPr>
          <a:lstStyle>
            <a:lvl1pPr marL="0" indent="0">
              <a:buNone/>
              <a:defRPr sz="16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53" name="Text Placeholder 50">
            <a:extLst>
              <a:ext uri="{FF2B5EF4-FFF2-40B4-BE49-F238E27FC236}">
                <a16:creationId xmlns:a16="http://schemas.microsoft.com/office/drawing/2014/main" id="{CDAC2DE8-0B23-47D4-A121-018184C5D2BD}"/>
              </a:ext>
            </a:extLst>
          </p:cNvPr>
          <p:cNvSpPr>
            <a:spLocks noGrp="1"/>
          </p:cNvSpPr>
          <p:nvPr>
            <p:ph type="body" sz="quarter" idx="35"/>
          </p:nvPr>
        </p:nvSpPr>
        <p:spPr>
          <a:xfrm>
            <a:off x="3222024"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4" name="Text Placeholder 48">
            <a:extLst>
              <a:ext uri="{FF2B5EF4-FFF2-40B4-BE49-F238E27FC236}">
                <a16:creationId xmlns:a16="http://schemas.microsoft.com/office/drawing/2014/main" id="{AE8613EE-32F0-4251-809B-6B9907E226CF}"/>
              </a:ext>
            </a:extLst>
          </p:cNvPr>
          <p:cNvSpPr>
            <a:spLocks noGrp="1"/>
          </p:cNvSpPr>
          <p:nvPr>
            <p:ph type="body" sz="quarter" idx="36" hasCustomPrompt="1"/>
          </p:nvPr>
        </p:nvSpPr>
        <p:spPr>
          <a:xfrm>
            <a:off x="4604944" y="4014522"/>
            <a:ext cx="1181099" cy="302186"/>
          </a:xfrm>
        </p:spPr>
        <p:txBody>
          <a:bodyPr lIns="0" rIns="0">
            <a:noAutofit/>
          </a:bodyPr>
          <a:lstStyle>
            <a:lvl1pPr marL="0" indent="0">
              <a:buNone/>
              <a:defRPr sz="16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55" name="Text Placeholder 50">
            <a:extLst>
              <a:ext uri="{FF2B5EF4-FFF2-40B4-BE49-F238E27FC236}">
                <a16:creationId xmlns:a16="http://schemas.microsoft.com/office/drawing/2014/main" id="{6E9683DA-61F6-48A0-9453-C03FB9794010}"/>
              </a:ext>
            </a:extLst>
          </p:cNvPr>
          <p:cNvSpPr>
            <a:spLocks noGrp="1"/>
          </p:cNvSpPr>
          <p:nvPr>
            <p:ph type="body" sz="quarter" idx="37"/>
          </p:nvPr>
        </p:nvSpPr>
        <p:spPr>
          <a:xfrm>
            <a:off x="4604944"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8">
            <a:extLst>
              <a:ext uri="{FF2B5EF4-FFF2-40B4-BE49-F238E27FC236}">
                <a16:creationId xmlns:a16="http://schemas.microsoft.com/office/drawing/2014/main" id="{53C09CD9-E6F6-4AA3-968A-491D1568E739}"/>
              </a:ext>
            </a:extLst>
          </p:cNvPr>
          <p:cNvSpPr>
            <a:spLocks noGrp="1"/>
          </p:cNvSpPr>
          <p:nvPr>
            <p:ph type="body" sz="quarter" idx="38" hasCustomPrompt="1"/>
          </p:nvPr>
        </p:nvSpPr>
        <p:spPr>
          <a:xfrm>
            <a:off x="6555230" y="4014522"/>
            <a:ext cx="1181099" cy="302186"/>
          </a:xfrm>
        </p:spPr>
        <p:txBody>
          <a:bodyPr lIns="0" rIns="0">
            <a:noAutofit/>
          </a:bodyPr>
          <a:lstStyle>
            <a:lvl1pPr marL="0" indent="0">
              <a:buNone/>
              <a:defRPr sz="16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57" name="Text Placeholder 50">
            <a:extLst>
              <a:ext uri="{FF2B5EF4-FFF2-40B4-BE49-F238E27FC236}">
                <a16:creationId xmlns:a16="http://schemas.microsoft.com/office/drawing/2014/main" id="{4457D5F2-D7AE-44A9-847A-D20086BCCC22}"/>
              </a:ext>
            </a:extLst>
          </p:cNvPr>
          <p:cNvSpPr>
            <a:spLocks noGrp="1"/>
          </p:cNvSpPr>
          <p:nvPr>
            <p:ph type="body" sz="quarter" idx="39"/>
          </p:nvPr>
        </p:nvSpPr>
        <p:spPr>
          <a:xfrm>
            <a:off x="6555230"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8" name="Text Placeholder 48">
            <a:extLst>
              <a:ext uri="{FF2B5EF4-FFF2-40B4-BE49-F238E27FC236}">
                <a16:creationId xmlns:a16="http://schemas.microsoft.com/office/drawing/2014/main" id="{4FBE8211-41BE-41C2-B826-94FD55BC0AA4}"/>
              </a:ext>
            </a:extLst>
          </p:cNvPr>
          <p:cNvSpPr>
            <a:spLocks noGrp="1"/>
          </p:cNvSpPr>
          <p:nvPr>
            <p:ph type="body" sz="quarter" idx="40" hasCustomPrompt="1"/>
          </p:nvPr>
        </p:nvSpPr>
        <p:spPr>
          <a:xfrm>
            <a:off x="7938151" y="4014522"/>
            <a:ext cx="1181098" cy="302186"/>
          </a:xfrm>
        </p:spPr>
        <p:txBody>
          <a:bodyPr lIns="0" rIns="0">
            <a:noAutofit/>
          </a:bodyPr>
          <a:lstStyle>
            <a:lvl1pPr marL="0" indent="0">
              <a:buNone/>
              <a:defRPr sz="16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59" name="Text Placeholder 50">
            <a:extLst>
              <a:ext uri="{FF2B5EF4-FFF2-40B4-BE49-F238E27FC236}">
                <a16:creationId xmlns:a16="http://schemas.microsoft.com/office/drawing/2014/main" id="{18C75666-F3E0-4AD7-8C05-FEFFEAE1D10C}"/>
              </a:ext>
            </a:extLst>
          </p:cNvPr>
          <p:cNvSpPr>
            <a:spLocks noGrp="1"/>
          </p:cNvSpPr>
          <p:nvPr>
            <p:ph type="body" sz="quarter" idx="41"/>
          </p:nvPr>
        </p:nvSpPr>
        <p:spPr>
          <a:xfrm>
            <a:off x="7938151"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0" name="Text Placeholder 48">
            <a:extLst>
              <a:ext uri="{FF2B5EF4-FFF2-40B4-BE49-F238E27FC236}">
                <a16:creationId xmlns:a16="http://schemas.microsoft.com/office/drawing/2014/main" id="{66478F13-D9B8-4439-9B08-804CD6848EB9}"/>
              </a:ext>
            </a:extLst>
          </p:cNvPr>
          <p:cNvSpPr>
            <a:spLocks noGrp="1"/>
          </p:cNvSpPr>
          <p:nvPr>
            <p:ph type="body" sz="quarter" idx="42" hasCustomPrompt="1"/>
          </p:nvPr>
        </p:nvSpPr>
        <p:spPr>
          <a:xfrm>
            <a:off x="9321072" y="4014522"/>
            <a:ext cx="1181098" cy="302186"/>
          </a:xfrm>
        </p:spPr>
        <p:txBody>
          <a:bodyPr lIns="0" rIns="0">
            <a:noAutofit/>
          </a:bodyPr>
          <a:lstStyle>
            <a:lvl1pPr marL="0" indent="0">
              <a:buNone/>
              <a:defRPr sz="16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61" name="Text Placeholder 50">
            <a:extLst>
              <a:ext uri="{FF2B5EF4-FFF2-40B4-BE49-F238E27FC236}">
                <a16:creationId xmlns:a16="http://schemas.microsoft.com/office/drawing/2014/main" id="{08844405-957A-4970-A2B6-D161FED665FF}"/>
              </a:ext>
            </a:extLst>
          </p:cNvPr>
          <p:cNvSpPr>
            <a:spLocks noGrp="1"/>
          </p:cNvSpPr>
          <p:nvPr>
            <p:ph type="body" sz="quarter" idx="43"/>
          </p:nvPr>
        </p:nvSpPr>
        <p:spPr>
          <a:xfrm>
            <a:off x="9321072"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2" name="Text Placeholder 48">
            <a:extLst>
              <a:ext uri="{FF2B5EF4-FFF2-40B4-BE49-F238E27FC236}">
                <a16:creationId xmlns:a16="http://schemas.microsoft.com/office/drawing/2014/main" id="{6F067D31-AE61-48F0-A497-1908DC77F086}"/>
              </a:ext>
            </a:extLst>
          </p:cNvPr>
          <p:cNvSpPr>
            <a:spLocks noGrp="1"/>
          </p:cNvSpPr>
          <p:nvPr>
            <p:ph type="body" sz="quarter" idx="44" hasCustomPrompt="1"/>
          </p:nvPr>
        </p:nvSpPr>
        <p:spPr>
          <a:xfrm>
            <a:off x="10703992" y="4014522"/>
            <a:ext cx="1181098" cy="302186"/>
          </a:xfrm>
        </p:spPr>
        <p:txBody>
          <a:bodyPr lIns="0" rIns="0">
            <a:noAutofit/>
          </a:bodyPr>
          <a:lstStyle>
            <a:lvl1pPr marL="0" indent="0">
              <a:buNone/>
              <a:defRPr sz="16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63" name="Text Placeholder 50">
            <a:extLst>
              <a:ext uri="{FF2B5EF4-FFF2-40B4-BE49-F238E27FC236}">
                <a16:creationId xmlns:a16="http://schemas.microsoft.com/office/drawing/2014/main" id="{5B4A526A-A40E-4B7D-94EC-5FDCAD2EAD89}"/>
              </a:ext>
            </a:extLst>
          </p:cNvPr>
          <p:cNvSpPr>
            <a:spLocks noGrp="1"/>
          </p:cNvSpPr>
          <p:nvPr>
            <p:ph type="body" sz="quarter" idx="45"/>
          </p:nvPr>
        </p:nvSpPr>
        <p:spPr>
          <a:xfrm>
            <a:off x="10703992"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 name="Title 1">
            <a:extLst>
              <a:ext uri="{FF2B5EF4-FFF2-40B4-BE49-F238E27FC236}">
                <a16:creationId xmlns:a16="http://schemas.microsoft.com/office/drawing/2014/main" id="{31A67390-01C5-4A4E-AF7F-79E8DB2B2D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7628893"/>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8" name="Freeform: Shape 7"/>
          <p:cNvSpPr/>
          <p:nvPr/>
        </p:nvSpPr>
        <p:spPr bwMode="auto">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extrusionOk="0">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2" name="Title 1"/>
          <p:cNvSpPr>
            <a:spLocks noGrp="1"/>
          </p:cNvSpPr>
          <p:nvPr>
            <p:ph type="ctrTitle"/>
          </p:nvPr>
        </p:nvSpPr>
        <p:spPr bwMode="auto">
          <a:xfrm>
            <a:off x="1066801" y="1122363"/>
            <a:ext cx="6211185" cy="2305245"/>
          </a:xfrm>
        </p:spPr>
        <p:txBody>
          <a:bodyPr anchor="b">
            <a:normAutofit/>
          </a:bodyPr>
          <a:lstStyle>
            <a:lvl1pPr algn="l">
              <a:lnSpc>
                <a:spcPct val="100000"/>
              </a:lnSpc>
              <a:defRPr sz="3600"/>
            </a:lvl1pPr>
          </a:lstStyle>
          <a:p>
            <a:pPr>
              <a:defRPr/>
            </a:pPr>
            <a:r>
              <a:rPr lang="en-US"/>
              <a:t>Click to edit Master title style</a:t>
            </a:r>
            <a:endParaRPr/>
          </a:p>
        </p:txBody>
      </p:sp>
      <p:sp>
        <p:nvSpPr>
          <p:cNvPr id="3" name="Subtitle 2"/>
          <p:cNvSpPr>
            <a:spLocks noGrp="1"/>
          </p:cNvSpPr>
          <p:nvPr>
            <p:ph type="subTitle" idx="1"/>
          </p:nvPr>
        </p:nvSpPr>
        <p:spPr bwMode="auto">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a:p>
        </p:txBody>
      </p:sp>
      <p:sp>
        <p:nvSpPr>
          <p:cNvPr id="4" name="Date Placeholder 3"/>
          <p:cNvSpPr>
            <a:spLocks noGrp="1"/>
          </p:cNvSpPr>
          <p:nvPr>
            <p:ph type="dt" sz="half" idx="10"/>
          </p:nvPr>
        </p:nvSpPr>
        <p:spPr bwMode="auto"/>
        <p:txBody>
          <a:bodyPr/>
          <a:lstStyle/>
          <a:p>
            <a:pPr>
              <a:defRPr/>
            </a:pPr>
            <a:fld id="{1E351CED-465B-40B5-ADCE-957C918F227B}" type="datetimeFigureOut">
              <a:rPr lang="en-US"/>
              <a:t>6/9/2025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5A33CB2A-1702-4C1D-9CC4-8D472D39F19E}" type="slidenum">
              <a:rPr lang="en-US"/>
              <a:t>‹#›</a:t>
            </a:fld>
            <a:endParaRPr lang="en-US"/>
          </a:p>
        </p:txBody>
      </p:sp>
    </p:spTree>
    <p:extLst>
      <p:ext uri="{BB962C8B-B14F-4D97-AF65-F5344CB8AC3E}">
        <p14:creationId xmlns:p14="http://schemas.microsoft.com/office/powerpoint/2010/main" val="7674078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1E351CED-465B-40B5-ADCE-957C918F227B}" type="datetimeFigureOut">
              <a:rPr lang="en-US"/>
              <a:t>6/9/2025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5A33CB2A-1702-4C1D-9CC4-8D472D39F19E}" type="slidenum">
              <a:rPr lang="en-US"/>
              <a:t>‹#›</a:t>
            </a:fld>
            <a:endParaRPr lang="en-US"/>
          </a:p>
        </p:txBody>
      </p:sp>
    </p:spTree>
    <p:extLst>
      <p:ext uri="{BB962C8B-B14F-4D97-AF65-F5344CB8AC3E}">
        <p14:creationId xmlns:p14="http://schemas.microsoft.com/office/powerpoint/2010/main" val="1956947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8" name="Freeform: Shape 7"/>
          <p:cNvSpPr/>
          <p:nvPr/>
        </p:nvSpPr>
        <p:spPr bwMode="auto">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extrusionOk="0">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10" name="Freeform: Shape 9"/>
          <p:cNvSpPr/>
          <p:nvPr/>
        </p:nvSpPr>
        <p:spPr bwMode="auto">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extrusionOk="0">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2" name="Title 1"/>
          <p:cNvSpPr>
            <a:spLocks noGrp="1"/>
          </p:cNvSpPr>
          <p:nvPr>
            <p:ph type="title"/>
          </p:nvPr>
        </p:nvSpPr>
        <p:spPr bwMode="auto">
          <a:xfrm>
            <a:off x="1066800" y="1709738"/>
            <a:ext cx="6455434" cy="2981274"/>
          </a:xfrm>
        </p:spPr>
        <p:txBody>
          <a:bodyPr anchor="b">
            <a:normAutofit/>
          </a:bodyPr>
          <a:lstStyle>
            <a:lvl1pPr>
              <a:defRPr sz="4800"/>
            </a:lvl1pPr>
          </a:lstStyle>
          <a:p>
            <a:pPr>
              <a:defRPr/>
            </a:pPr>
            <a:r>
              <a:rPr lang="en-US"/>
              <a:t>Click to edit Master title style</a:t>
            </a:r>
            <a:endParaRPr/>
          </a:p>
        </p:txBody>
      </p:sp>
      <p:sp>
        <p:nvSpPr>
          <p:cNvPr id="3" name="Text Placeholder 2"/>
          <p:cNvSpPr>
            <a:spLocks noGrp="1"/>
          </p:cNvSpPr>
          <p:nvPr>
            <p:ph type="body" idx="1"/>
          </p:nvPr>
        </p:nvSpPr>
        <p:spPr bwMode="auto">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1E351CED-465B-40B5-ADCE-957C918F227B}" type="datetimeFigureOut">
              <a:rPr lang="en-US"/>
              <a:t>6/9/2025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5A33CB2A-1702-4C1D-9CC4-8D472D39F19E}" type="slidenum">
              <a:rPr lang="en-US"/>
              <a:t>‹#›</a:t>
            </a:fld>
            <a:endParaRPr lang="en-US"/>
          </a:p>
        </p:txBody>
      </p:sp>
    </p:spTree>
    <p:extLst>
      <p:ext uri="{BB962C8B-B14F-4D97-AF65-F5344CB8AC3E}">
        <p14:creationId xmlns:p14="http://schemas.microsoft.com/office/powerpoint/2010/main" val="12124736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66799" y="936841"/>
            <a:ext cx="10092477" cy="953669"/>
          </a:xfrm>
        </p:spPr>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1066800" y="2117341"/>
            <a:ext cx="4809482" cy="3760123"/>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349795" y="2117341"/>
            <a:ext cx="4809482" cy="3760123"/>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p:txBody>
          <a:bodyPr/>
          <a:lstStyle/>
          <a:p>
            <a:pPr>
              <a:defRPr/>
            </a:pPr>
            <a:fld id="{1E351CED-465B-40B5-ADCE-957C918F227B}" type="datetimeFigureOut">
              <a:rPr lang="en-US"/>
              <a:t>6/9/2025</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5A33CB2A-1702-4C1D-9CC4-8D472D39F19E}" type="slidenum">
              <a:rPr lang="en-US"/>
              <a:t>‹#›</a:t>
            </a:fld>
            <a:endParaRPr lang="en-US"/>
          </a:p>
        </p:txBody>
      </p:sp>
    </p:spTree>
    <p:extLst>
      <p:ext uri="{BB962C8B-B14F-4D97-AF65-F5344CB8AC3E}">
        <p14:creationId xmlns:p14="http://schemas.microsoft.com/office/powerpoint/2010/main" val="14897591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66800" y="963283"/>
            <a:ext cx="10096500" cy="916004"/>
          </a:xfr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1066801" y="1879287"/>
            <a:ext cx="4739628" cy="582117"/>
          </a:xfrm>
        </p:spPr>
        <p:txBody>
          <a:bodyPr anchor="b">
            <a:noAutofit/>
          </a:bodyPr>
          <a:lstStyle>
            <a:lvl1pPr marL="0" indent="0">
              <a:buNone/>
              <a:defRPr sz="1400" b="1" cap="all" spc="25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1066801" y="2505074"/>
            <a:ext cx="4739628" cy="338964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400330" y="1879287"/>
            <a:ext cx="4762970" cy="582117"/>
          </a:xfrm>
        </p:spPr>
        <p:txBody>
          <a:bodyPr anchor="b">
            <a:noAutofit/>
          </a:bodyPr>
          <a:lstStyle>
            <a:lvl1pPr marL="0" indent="0">
              <a:buNone/>
              <a:defRPr sz="1400" b="1" cap="all" spc="25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400330" y="2505074"/>
            <a:ext cx="4762970" cy="338964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p:txBody>
          <a:bodyPr/>
          <a:lstStyle/>
          <a:p>
            <a:pPr>
              <a:defRPr/>
            </a:pPr>
            <a:fld id="{1E351CED-465B-40B5-ADCE-957C918F227B}" type="datetimeFigureOut">
              <a:rPr lang="en-US"/>
              <a:t>6/9/2025</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5A33CB2A-1702-4C1D-9CC4-8D472D39F19E}" type="slidenum">
              <a:rPr lang="en-US"/>
              <a:t>‹#›</a:t>
            </a:fld>
            <a:endParaRPr lang="en-US"/>
          </a:p>
        </p:txBody>
      </p:sp>
    </p:spTree>
    <p:extLst>
      <p:ext uri="{BB962C8B-B14F-4D97-AF65-F5344CB8AC3E}">
        <p14:creationId xmlns:p14="http://schemas.microsoft.com/office/powerpoint/2010/main" val="2381567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4F1C-D95F-4679-5E30-7C456E70F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869BA5-4C9D-F521-C9E3-9C6DF682B0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476BBF-EE6E-6499-E340-1DB4E5CFE9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75C604-DDCA-3BD2-5247-D075C3964848}"/>
              </a:ext>
            </a:extLst>
          </p:cNvPr>
          <p:cNvSpPr>
            <a:spLocks noGrp="1"/>
          </p:cNvSpPr>
          <p:nvPr>
            <p:ph type="dt" sz="half" idx="10"/>
          </p:nvPr>
        </p:nvSpPr>
        <p:spPr/>
        <p:txBody>
          <a:bodyPr/>
          <a:lstStyle/>
          <a:p>
            <a:fld id="{B216A3DB-725C-7443-87CF-958A43082728}" type="datetimeFigureOut">
              <a:rPr lang="en-US" smtClean="0"/>
              <a:t>6/9/2025</a:t>
            </a:fld>
            <a:endParaRPr lang="en-US"/>
          </a:p>
        </p:txBody>
      </p:sp>
      <p:sp>
        <p:nvSpPr>
          <p:cNvPr id="6" name="Footer Placeholder 5">
            <a:extLst>
              <a:ext uri="{FF2B5EF4-FFF2-40B4-BE49-F238E27FC236}">
                <a16:creationId xmlns:a16="http://schemas.microsoft.com/office/drawing/2014/main" id="{F74C8026-F9CB-C626-3A61-FAB38987E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C5F06B-3109-A210-9982-01CE33144355}"/>
              </a:ext>
            </a:extLst>
          </p:cNvPr>
          <p:cNvSpPr>
            <a:spLocks noGrp="1"/>
          </p:cNvSpPr>
          <p:nvPr>
            <p:ph type="sldNum" sz="quarter" idx="12"/>
          </p:nvPr>
        </p:nvSpPr>
        <p:spPr/>
        <p:txBody>
          <a:bodyPr/>
          <a:lstStyle/>
          <a:p>
            <a:fld id="{C973402A-5AE7-7543-8134-3768BDDDDC34}" type="slidenum">
              <a:rPr lang="en-US" smtClean="0"/>
              <a:t>‹#›</a:t>
            </a:fld>
            <a:endParaRPr lang="en-US"/>
          </a:p>
        </p:txBody>
      </p:sp>
    </p:spTree>
    <p:extLst>
      <p:ext uri="{BB962C8B-B14F-4D97-AF65-F5344CB8AC3E}">
        <p14:creationId xmlns:p14="http://schemas.microsoft.com/office/powerpoint/2010/main" val="9606175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66800" y="1357223"/>
            <a:ext cx="8886884" cy="1043078"/>
          </a:xfrm>
        </p:spPr>
        <p:txBody>
          <a:bodyPr anchor="t"/>
          <a:lstStyle/>
          <a:p>
            <a:pPr>
              <a:defRPr/>
            </a:pPr>
            <a:r>
              <a:rPr lang="en-US"/>
              <a:t>Click to edit Master title style</a:t>
            </a:r>
            <a:endParaRPr/>
          </a:p>
        </p:txBody>
      </p:sp>
      <p:sp>
        <p:nvSpPr>
          <p:cNvPr id="3" name="Date Placeholder 2"/>
          <p:cNvSpPr>
            <a:spLocks noGrp="1"/>
          </p:cNvSpPr>
          <p:nvPr>
            <p:ph type="dt" sz="half" idx="10"/>
          </p:nvPr>
        </p:nvSpPr>
        <p:spPr bwMode="auto"/>
        <p:txBody>
          <a:bodyPr/>
          <a:lstStyle/>
          <a:p>
            <a:pPr>
              <a:defRPr/>
            </a:pPr>
            <a:fld id="{1E351CED-465B-40B5-ADCE-957C918F227B}" type="datetimeFigureOut">
              <a:rPr lang="en-US"/>
              <a:t>6/9/2025</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5A33CB2A-1702-4C1D-9CC4-8D472D39F19E}" type="slidenum">
              <a:rPr lang="en-US"/>
              <a:t>‹#›</a:t>
            </a:fld>
            <a:endParaRPr lang="en-US"/>
          </a:p>
        </p:txBody>
      </p:sp>
    </p:spTree>
    <p:extLst>
      <p:ext uri="{BB962C8B-B14F-4D97-AF65-F5344CB8AC3E}">
        <p14:creationId xmlns:p14="http://schemas.microsoft.com/office/powerpoint/2010/main" val="3498590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1E351CED-465B-40B5-ADCE-957C918F227B}" type="datetimeFigureOut">
              <a:rPr lang="en-US"/>
              <a:t>6/9/2025</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5A33CB2A-1702-4C1D-9CC4-8D472D39F19E}" type="slidenum">
              <a:rPr lang="en-US"/>
              <a:t>‹#›</a:t>
            </a:fld>
            <a:endParaRPr lang="en-US"/>
          </a:p>
        </p:txBody>
      </p:sp>
    </p:spTree>
    <p:extLst>
      <p:ext uri="{BB962C8B-B14F-4D97-AF65-F5344CB8AC3E}">
        <p14:creationId xmlns:p14="http://schemas.microsoft.com/office/powerpoint/2010/main" val="10701050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66800" y="770626"/>
            <a:ext cx="3705225" cy="1286774"/>
          </a:xfrm>
        </p:spPr>
        <p:txBody>
          <a:bodyPr anchor="b">
            <a:normAutofit/>
          </a:bodyPr>
          <a:lstStyle>
            <a:lvl1pPr>
              <a:defRPr sz="2800"/>
            </a:lvl1pPr>
          </a:lstStyle>
          <a:p>
            <a:pPr>
              <a:defRPr/>
            </a:pPr>
            <a:r>
              <a:rPr lang="en-US"/>
              <a:t>Click to edit Master title style</a:t>
            </a:r>
            <a:endParaRPr/>
          </a:p>
        </p:txBody>
      </p:sp>
      <p:sp>
        <p:nvSpPr>
          <p:cNvPr id="3" name="Content Placeholder 2"/>
          <p:cNvSpPr>
            <a:spLocks noGrp="1"/>
          </p:cNvSpPr>
          <p:nvPr>
            <p:ph idx="1"/>
          </p:nvPr>
        </p:nvSpPr>
        <p:spPr bwMode="auto">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1E351CED-465B-40B5-ADCE-957C918F227B}" type="datetimeFigureOut">
              <a:rPr lang="en-US"/>
              <a:t>6/9/2025</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5A33CB2A-1702-4C1D-9CC4-8D472D39F19E}" type="slidenum">
              <a:rPr lang="en-US"/>
              <a:t>‹#›</a:t>
            </a:fld>
            <a:endParaRPr lang="en-US"/>
          </a:p>
        </p:txBody>
      </p:sp>
    </p:spTree>
    <p:extLst>
      <p:ext uri="{BB962C8B-B14F-4D97-AF65-F5344CB8AC3E}">
        <p14:creationId xmlns:p14="http://schemas.microsoft.com/office/powerpoint/2010/main" val="13832224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66800" y="782128"/>
            <a:ext cx="3705225" cy="1275272"/>
          </a:xfrm>
        </p:spPr>
        <p:txBody>
          <a:bodyPr anchor="b">
            <a:normAutofit/>
          </a:bodyPr>
          <a:lstStyle>
            <a:lvl1pPr>
              <a:defRPr sz="2800"/>
            </a:lvl1pPr>
          </a:lstStyle>
          <a:p>
            <a:pPr>
              <a:defRPr/>
            </a:pPr>
            <a:r>
              <a:rPr lang="en-US"/>
              <a:t>Click to edit Master title style</a:t>
            </a:r>
            <a:endParaRPr/>
          </a:p>
        </p:txBody>
      </p:sp>
      <p:sp>
        <p:nvSpPr>
          <p:cNvPr id="3" name="Picture Placeholder 2"/>
          <p:cNvSpPr>
            <a:spLocks noGrp="1"/>
          </p:cNvSpPr>
          <p:nvPr>
            <p:ph type="pic" idx="1"/>
          </p:nvPr>
        </p:nvSpPr>
        <p:spPr bwMode="auto">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a:p>
        </p:txBody>
      </p:sp>
      <p:sp>
        <p:nvSpPr>
          <p:cNvPr id="4" name="Text Placeholder 3"/>
          <p:cNvSpPr>
            <a:spLocks noGrp="1"/>
          </p:cNvSpPr>
          <p:nvPr>
            <p:ph type="body" sz="half" idx="2"/>
          </p:nvPr>
        </p:nvSpPr>
        <p:spPr bwMode="auto">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1E351CED-465B-40B5-ADCE-957C918F227B}" type="datetimeFigureOut">
              <a:rPr lang="en-US"/>
              <a:t>6/9/2025</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5A33CB2A-1702-4C1D-9CC4-8D472D39F19E}" type="slidenum">
              <a:rPr lang="en-US"/>
              <a:t>‹#›</a:t>
            </a:fld>
            <a:endParaRPr lang="en-US"/>
          </a:p>
        </p:txBody>
      </p:sp>
    </p:spTree>
    <p:extLst>
      <p:ext uri="{BB962C8B-B14F-4D97-AF65-F5344CB8AC3E}">
        <p14:creationId xmlns:p14="http://schemas.microsoft.com/office/powerpoint/2010/main" val="2741364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66800" y="936841"/>
            <a:ext cx="10239338" cy="953669"/>
          </a:xfrm>
        </p:spPr>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1069848" y="2139696"/>
            <a:ext cx="10239338" cy="3677683"/>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1E351CED-465B-40B5-ADCE-957C918F227B}" type="datetimeFigureOut">
              <a:rPr lang="en-US"/>
              <a:t>6/9/2025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5A33CB2A-1702-4C1D-9CC4-8D472D39F19E}" type="slidenum">
              <a:rPr lang="en-US"/>
              <a:t>‹#›</a:t>
            </a:fld>
            <a:endParaRPr lang="en-US"/>
          </a:p>
        </p:txBody>
      </p:sp>
    </p:spTree>
    <p:extLst>
      <p:ext uri="{BB962C8B-B14F-4D97-AF65-F5344CB8AC3E}">
        <p14:creationId xmlns:p14="http://schemas.microsoft.com/office/powerpoint/2010/main" val="41395682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844950" y="1081177"/>
            <a:ext cx="2508849" cy="4633823"/>
          </a:xfr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1066800" y="1081177"/>
            <a:ext cx="7505700" cy="4633823"/>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1E351CED-465B-40B5-ADCE-957C918F227B}" type="datetimeFigureOut">
              <a:rPr lang="en-US"/>
              <a:t>6/9/2025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5A33CB2A-1702-4C1D-9CC4-8D472D39F19E}" type="slidenum">
              <a:rPr lang="en-US"/>
              <a:t>‹#›</a:t>
            </a:fld>
            <a:endParaRPr lang="en-US"/>
          </a:p>
        </p:txBody>
      </p:sp>
    </p:spTree>
    <p:extLst>
      <p:ext uri="{BB962C8B-B14F-4D97-AF65-F5344CB8AC3E}">
        <p14:creationId xmlns:p14="http://schemas.microsoft.com/office/powerpoint/2010/main" val="32322513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p>
        </p:txBody>
      </p:sp>
    </p:spTree>
    <p:extLst>
      <p:ext uri="{BB962C8B-B14F-4D97-AF65-F5344CB8AC3E}">
        <p14:creationId xmlns:p14="http://schemas.microsoft.com/office/powerpoint/2010/main" val="1873394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14" name="Picture 13" descr="A picture containing nature, wave&#10;&#10;Description automatically generated">
            <a:extLst>
              <a:ext uri="{FF2B5EF4-FFF2-40B4-BE49-F238E27FC236}">
                <a16:creationId xmlns:a16="http://schemas.microsoft.com/office/drawing/2014/main" id="{07E01730-E1F0-DF15-AB32-13C9FD4782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5433" b="60792"/>
          <a:stretch/>
        </p:blipFill>
        <p:spPr>
          <a:xfrm>
            <a:off x="0" y="-8467"/>
            <a:ext cx="12192000" cy="1117600"/>
          </a:xfrm>
          <a:prstGeom prst="rect">
            <a:avLst/>
          </a:prstGeom>
        </p:spPr>
      </p:pic>
      <p:sp>
        <p:nvSpPr>
          <p:cNvPr id="3" name="Content Placeholder 2">
            <a:extLst>
              <a:ext uri="{FF2B5EF4-FFF2-40B4-BE49-F238E27FC236}">
                <a16:creationId xmlns:a16="http://schemas.microsoft.com/office/drawing/2014/main" id="{EC40BE44-699E-556E-8ED4-38AD40B43EA5}"/>
              </a:ext>
            </a:extLst>
          </p:cNvPr>
          <p:cNvSpPr>
            <a:spLocks noGrp="1"/>
          </p:cNvSpPr>
          <p:nvPr>
            <p:ph idx="1"/>
          </p:nvPr>
        </p:nvSpPr>
        <p:spPr>
          <a:xfrm>
            <a:off x="838200" y="1254125"/>
            <a:ext cx="10515600" cy="492336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9E4AA9-8133-A6BD-4119-945BF403138C}"/>
              </a:ext>
            </a:extLst>
          </p:cNvPr>
          <p:cNvSpPr>
            <a:spLocks noGrp="1"/>
          </p:cNvSpPr>
          <p:nvPr>
            <p:ph type="dt" sz="half" idx="10"/>
          </p:nvPr>
        </p:nvSpPr>
        <p:spPr/>
        <p:txBody>
          <a:bodyPr/>
          <a:lstStyle>
            <a:lvl1pPr algn="r">
              <a:defRPr/>
            </a:lvl1pPr>
          </a:lstStyle>
          <a:p>
            <a:fld id="{78792595-69C6-45E5-A469-B26AE8909CF3}" type="datetimeFigureOut">
              <a:rPr lang="en-US" smtClean="0"/>
              <a:pPr/>
              <a:t>6/9/2025</a:t>
            </a:fld>
            <a:endParaRPr lang="en-US" dirty="0"/>
          </a:p>
        </p:txBody>
      </p:sp>
      <p:sp>
        <p:nvSpPr>
          <p:cNvPr id="5" name="Footer Placeholder 4">
            <a:extLst>
              <a:ext uri="{FF2B5EF4-FFF2-40B4-BE49-F238E27FC236}">
                <a16:creationId xmlns:a16="http://schemas.microsoft.com/office/drawing/2014/main" id="{6B76039A-AC92-531D-80A0-F9CF5CE5C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457BDE-0DEC-0F23-ED1B-0A0402C03354}"/>
              </a:ext>
            </a:extLst>
          </p:cNvPr>
          <p:cNvSpPr>
            <a:spLocks noGrp="1"/>
          </p:cNvSpPr>
          <p:nvPr>
            <p:ph type="sldNum" sz="quarter" idx="12"/>
          </p:nvPr>
        </p:nvSpPr>
        <p:spPr/>
        <p:txBody>
          <a:bodyPr/>
          <a:lstStyle/>
          <a:p>
            <a:pPr algn="l"/>
            <a:fld id="{C254D73F-B332-456D-9DFE-EDBF5BC6245C}" type="slidenum">
              <a:rPr lang="en-US" smtClean="0"/>
              <a:pPr algn="l"/>
              <a:t>‹#›</a:t>
            </a:fld>
            <a:endParaRPr lang="en-US" dirty="0"/>
          </a:p>
        </p:txBody>
      </p:sp>
      <p:sp>
        <p:nvSpPr>
          <p:cNvPr id="11" name="Freeform 5">
            <a:extLst>
              <a:ext uri="{FF2B5EF4-FFF2-40B4-BE49-F238E27FC236}">
                <a16:creationId xmlns:a16="http://schemas.microsoft.com/office/drawing/2014/main" id="{66103C0B-51EA-006C-880B-6A5AA8FE6C11}"/>
              </a:ext>
            </a:extLst>
          </p:cNvPr>
          <p:cNvSpPr/>
          <p:nvPr userDrawn="1"/>
        </p:nvSpPr>
        <p:spPr>
          <a:xfrm>
            <a:off x="11125200" y="136525"/>
            <a:ext cx="962462" cy="802753"/>
          </a:xfrm>
          <a:custGeom>
            <a:avLst/>
            <a:gdLst/>
            <a:ahLst/>
            <a:cxnLst/>
            <a:rect l="l" t="t" r="r" b="b"/>
            <a:pathLst>
              <a:path w="1900893" h="1610310">
                <a:moveTo>
                  <a:pt x="0" y="0"/>
                </a:moveTo>
                <a:lnTo>
                  <a:pt x="1900893" y="0"/>
                </a:lnTo>
                <a:lnTo>
                  <a:pt x="1900893" y="1610310"/>
                </a:lnTo>
                <a:lnTo>
                  <a:pt x="0" y="1610310"/>
                </a:lnTo>
                <a:lnTo>
                  <a:pt x="0" y="0"/>
                </a:lnTo>
                <a:close/>
              </a:path>
            </a:pathLst>
          </a:custGeom>
          <a:blipFill>
            <a:blip r:embed="rId3"/>
            <a:stretch>
              <a:fillRect/>
            </a:stretch>
          </a:blipFill>
        </p:spPr>
      </p:sp>
      <p:pic>
        <p:nvPicPr>
          <p:cNvPr id="2" name="Picture 1" descr="Logo, company name&#10;&#10;Description automatically generated">
            <a:extLst>
              <a:ext uri="{FF2B5EF4-FFF2-40B4-BE49-F238E27FC236}">
                <a16:creationId xmlns:a16="http://schemas.microsoft.com/office/drawing/2014/main" id="{500A20AB-1682-4A09-5F4F-06C2877AF30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461" y="-353653"/>
            <a:ext cx="1828800" cy="1828800"/>
          </a:xfrm>
          <a:prstGeom prst="rect">
            <a:avLst/>
          </a:prstGeom>
        </p:spPr>
      </p:pic>
      <p:sp>
        <p:nvSpPr>
          <p:cNvPr id="13" name="Title 13">
            <a:extLst>
              <a:ext uri="{FF2B5EF4-FFF2-40B4-BE49-F238E27FC236}">
                <a16:creationId xmlns:a16="http://schemas.microsoft.com/office/drawing/2014/main" id="{150E7C88-0A46-5F5F-141E-CAB8D6A52897}"/>
              </a:ext>
            </a:extLst>
          </p:cNvPr>
          <p:cNvSpPr>
            <a:spLocks noGrp="1"/>
          </p:cNvSpPr>
          <p:nvPr>
            <p:ph type="title"/>
          </p:nvPr>
        </p:nvSpPr>
        <p:spPr>
          <a:xfrm>
            <a:off x="1752600" y="72760"/>
            <a:ext cx="8686800" cy="93028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0207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9EFEFFD9-BB25-4738-BAD9-0A67ABBAA604}" type="slidenum">
              <a:t>‹#›</a:t>
            </a:fld>
            <a:endParaRPr/>
          </a:p>
        </p:txBody>
      </p:sp>
      <p:sp>
        <p:nvSpPr>
          <p:cNvPr id="6" name="PlaceHolder 5"/>
          <p:cNvSpPr>
            <a:spLocks noGrp="1"/>
          </p:cNvSpPr>
          <p:nvPr>
            <p:ph type="dt" idx="7"/>
          </p:nvPr>
        </p:nvSpPr>
        <p:spPr/>
        <p:txBody>
          <a:bodyPr/>
          <a:lstStyle/>
          <a:p>
            <a:endParaRPr/>
          </a:p>
        </p:txBody>
      </p:sp>
    </p:spTree>
    <p:extLst>
      <p:ext uri="{BB962C8B-B14F-4D97-AF65-F5344CB8AC3E}">
        <p14:creationId xmlns:p14="http://schemas.microsoft.com/office/powerpoint/2010/main" val="12374210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85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3EB67-6D71-71CB-4F8F-B0CAB7188F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6F57C-72D1-E4E9-2161-ADDAC19EA4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82E1B2-844B-1C51-008F-DB0E8A05B2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C7CEC6-BBF2-6FDB-0B19-2B425B142E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E001BB-1E7D-ADE7-A17A-5DE5F6FB03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6FD994-F70C-39D5-AE96-195D68D108EC}"/>
              </a:ext>
            </a:extLst>
          </p:cNvPr>
          <p:cNvSpPr>
            <a:spLocks noGrp="1"/>
          </p:cNvSpPr>
          <p:nvPr>
            <p:ph type="dt" sz="half" idx="10"/>
          </p:nvPr>
        </p:nvSpPr>
        <p:spPr/>
        <p:txBody>
          <a:bodyPr/>
          <a:lstStyle/>
          <a:p>
            <a:fld id="{B216A3DB-725C-7443-87CF-958A43082728}" type="datetimeFigureOut">
              <a:rPr lang="en-US" smtClean="0"/>
              <a:t>6/9/2025</a:t>
            </a:fld>
            <a:endParaRPr lang="en-US"/>
          </a:p>
        </p:txBody>
      </p:sp>
      <p:sp>
        <p:nvSpPr>
          <p:cNvPr id="8" name="Footer Placeholder 7">
            <a:extLst>
              <a:ext uri="{FF2B5EF4-FFF2-40B4-BE49-F238E27FC236}">
                <a16:creationId xmlns:a16="http://schemas.microsoft.com/office/drawing/2014/main" id="{979E2CAA-48BF-22BF-E335-3AB62CC6DE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FAEB73-BD00-986A-C527-D860E2CAD963}"/>
              </a:ext>
            </a:extLst>
          </p:cNvPr>
          <p:cNvSpPr>
            <a:spLocks noGrp="1"/>
          </p:cNvSpPr>
          <p:nvPr>
            <p:ph type="sldNum" sz="quarter" idx="12"/>
          </p:nvPr>
        </p:nvSpPr>
        <p:spPr/>
        <p:txBody>
          <a:bodyPr/>
          <a:lstStyle/>
          <a:p>
            <a:fld id="{C973402A-5AE7-7543-8134-3768BDDDDC34}" type="slidenum">
              <a:rPr lang="en-US" smtClean="0"/>
              <a:t>‹#›</a:t>
            </a:fld>
            <a:endParaRPr lang="en-US"/>
          </a:p>
        </p:txBody>
      </p:sp>
    </p:spTree>
    <p:extLst>
      <p:ext uri="{BB962C8B-B14F-4D97-AF65-F5344CB8AC3E}">
        <p14:creationId xmlns:p14="http://schemas.microsoft.com/office/powerpoint/2010/main" val="500285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6911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319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p>
        </p:txBody>
      </p:sp>
    </p:spTree>
    <p:extLst>
      <p:ext uri="{BB962C8B-B14F-4D97-AF65-F5344CB8AC3E}">
        <p14:creationId xmlns:p14="http://schemas.microsoft.com/office/powerpoint/2010/main" val="3406181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7CEAA-78B8-69A6-F23A-9BA5D41B89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D312BC-48D7-5E03-FE77-2708A05977C2}"/>
              </a:ext>
            </a:extLst>
          </p:cNvPr>
          <p:cNvSpPr>
            <a:spLocks noGrp="1"/>
          </p:cNvSpPr>
          <p:nvPr>
            <p:ph type="dt" sz="half" idx="10"/>
          </p:nvPr>
        </p:nvSpPr>
        <p:spPr/>
        <p:txBody>
          <a:bodyPr/>
          <a:lstStyle/>
          <a:p>
            <a:fld id="{B216A3DB-725C-7443-87CF-958A43082728}" type="datetimeFigureOut">
              <a:rPr lang="en-US" smtClean="0"/>
              <a:t>6/9/2025</a:t>
            </a:fld>
            <a:endParaRPr lang="en-US"/>
          </a:p>
        </p:txBody>
      </p:sp>
      <p:sp>
        <p:nvSpPr>
          <p:cNvPr id="4" name="Footer Placeholder 3">
            <a:extLst>
              <a:ext uri="{FF2B5EF4-FFF2-40B4-BE49-F238E27FC236}">
                <a16:creationId xmlns:a16="http://schemas.microsoft.com/office/drawing/2014/main" id="{DE91A00D-44E6-5E32-BB49-A0A3C0FC0B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0EDC00-D1E7-C7A8-1B73-4B8469321DAD}"/>
              </a:ext>
            </a:extLst>
          </p:cNvPr>
          <p:cNvSpPr>
            <a:spLocks noGrp="1"/>
          </p:cNvSpPr>
          <p:nvPr>
            <p:ph type="sldNum" sz="quarter" idx="12"/>
          </p:nvPr>
        </p:nvSpPr>
        <p:spPr/>
        <p:txBody>
          <a:bodyPr/>
          <a:lstStyle/>
          <a:p>
            <a:fld id="{C973402A-5AE7-7543-8134-3768BDDDDC34}" type="slidenum">
              <a:rPr lang="en-US" smtClean="0"/>
              <a:t>‹#›</a:t>
            </a:fld>
            <a:endParaRPr lang="en-US"/>
          </a:p>
        </p:txBody>
      </p:sp>
    </p:spTree>
    <p:extLst>
      <p:ext uri="{BB962C8B-B14F-4D97-AF65-F5344CB8AC3E}">
        <p14:creationId xmlns:p14="http://schemas.microsoft.com/office/powerpoint/2010/main" val="29184230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Tree>
    <p:extLst>
      <p:ext uri="{BB962C8B-B14F-4D97-AF65-F5344CB8AC3E}">
        <p14:creationId xmlns:p14="http://schemas.microsoft.com/office/powerpoint/2010/main" val="23337835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666269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1105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a:p>
        </p:txBody>
      </p:sp>
      <p:sp>
        <p:nvSpPr>
          <p:cNvPr id="4" name="Date Placeholder 3"/>
          <p:cNvSpPr>
            <a:spLocks noGrp="1"/>
          </p:cNvSpPr>
          <p:nvPr>
            <p:ph type="dt" sz="half" idx="10"/>
          </p:nvPr>
        </p:nvSpPr>
        <p:spPr bwMode="auto"/>
        <p:txBody>
          <a:bodyPr/>
          <a:lstStyle/>
          <a:p>
            <a:pPr>
              <a:defRPr/>
            </a:pPr>
            <a:fld id="{0FF9835D-33A9-4D0F-843C-04ADFB33E7C7}" type="datetimeFigureOut">
              <a:rPr lang="en-US"/>
              <a:t>6/9/2025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DE4E5ACD-93FF-47AF-83DA-07641F297110}"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037D3A-A0FE-67CB-B8E1-67B93D8B4365}"/>
              </a:ext>
            </a:extLst>
          </p:cNvPr>
          <p:cNvSpPr>
            <a:spLocks noGrp="1"/>
          </p:cNvSpPr>
          <p:nvPr>
            <p:ph type="dt" sz="half" idx="10"/>
          </p:nvPr>
        </p:nvSpPr>
        <p:spPr/>
        <p:txBody>
          <a:bodyPr/>
          <a:lstStyle/>
          <a:p>
            <a:fld id="{B216A3DB-725C-7443-87CF-958A43082728}" type="datetimeFigureOut">
              <a:rPr lang="en-US" smtClean="0"/>
              <a:t>6/9/2025</a:t>
            </a:fld>
            <a:endParaRPr lang="en-US"/>
          </a:p>
        </p:txBody>
      </p:sp>
      <p:sp>
        <p:nvSpPr>
          <p:cNvPr id="3" name="Footer Placeholder 2">
            <a:extLst>
              <a:ext uri="{FF2B5EF4-FFF2-40B4-BE49-F238E27FC236}">
                <a16:creationId xmlns:a16="http://schemas.microsoft.com/office/drawing/2014/main" id="{E2BB0697-F06E-56E0-3E7B-CA96245249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7BAF6C-9BFA-7394-14EB-63CAD900F9E6}"/>
              </a:ext>
            </a:extLst>
          </p:cNvPr>
          <p:cNvSpPr>
            <a:spLocks noGrp="1"/>
          </p:cNvSpPr>
          <p:nvPr>
            <p:ph type="sldNum" sz="quarter" idx="12"/>
          </p:nvPr>
        </p:nvSpPr>
        <p:spPr/>
        <p:txBody>
          <a:bodyPr/>
          <a:lstStyle/>
          <a:p>
            <a:fld id="{C973402A-5AE7-7543-8134-3768BDDDDC34}" type="slidenum">
              <a:rPr lang="en-US" smtClean="0"/>
              <a:t>‹#›</a:t>
            </a:fld>
            <a:endParaRPr lang="en-US"/>
          </a:p>
        </p:txBody>
      </p:sp>
    </p:spTree>
    <p:extLst>
      <p:ext uri="{BB962C8B-B14F-4D97-AF65-F5344CB8AC3E}">
        <p14:creationId xmlns:p14="http://schemas.microsoft.com/office/powerpoint/2010/main" val="39380386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0FF9835D-33A9-4D0F-843C-04ADFB33E7C7}" type="datetimeFigureOut">
              <a:rPr lang="en-US"/>
              <a:t>6/9/2025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DE4E5ACD-93FF-47AF-83DA-07641F297110}" type="slidenum">
              <a:rPr lang="en-US"/>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0FF9835D-33A9-4D0F-843C-04ADFB33E7C7}" type="datetimeFigureOut">
              <a:rPr lang="en-US"/>
              <a:t>6/9/2025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DE4E5ACD-93FF-47AF-83DA-07641F297110}" type="slidenum">
              <a:rPr lang="en-US"/>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p:txBody>
          <a:bodyPr/>
          <a:lstStyle/>
          <a:p>
            <a:pPr>
              <a:defRPr/>
            </a:pPr>
            <a:fld id="{0FF9835D-33A9-4D0F-843C-04ADFB33E7C7}" type="datetimeFigureOut">
              <a:rPr lang="en-US"/>
              <a:t>6/9/2025</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DE4E5ACD-93FF-47AF-83DA-07641F297110}" type="slidenum">
              <a:rPr lang="en-US"/>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p:txBody>
          <a:bodyPr/>
          <a:lstStyle/>
          <a:p>
            <a:pPr>
              <a:defRPr/>
            </a:pPr>
            <a:fld id="{0FF9835D-33A9-4D0F-843C-04ADFB33E7C7}" type="datetimeFigureOut">
              <a:rPr lang="en-US"/>
              <a:t>6/9/2025</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DE4E5ACD-93FF-47AF-83DA-07641F297110}" type="slidenum">
              <a:rPr lang="en-US"/>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Date Placeholder 2"/>
          <p:cNvSpPr>
            <a:spLocks noGrp="1"/>
          </p:cNvSpPr>
          <p:nvPr>
            <p:ph type="dt" sz="half" idx="10"/>
          </p:nvPr>
        </p:nvSpPr>
        <p:spPr bwMode="auto"/>
        <p:txBody>
          <a:bodyPr/>
          <a:lstStyle/>
          <a:p>
            <a:pPr>
              <a:defRPr/>
            </a:pPr>
            <a:fld id="{0FF9835D-33A9-4D0F-843C-04ADFB33E7C7}" type="datetimeFigureOut">
              <a:rPr lang="en-US"/>
              <a:t>6/9/2025</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DE4E5ACD-93FF-47AF-83DA-07641F297110}" type="slidenum">
              <a:rPr lang="en-US"/>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0FF9835D-33A9-4D0F-843C-04ADFB33E7C7}" type="datetimeFigureOut">
              <a:rPr lang="en-US"/>
              <a:t>6/9/2025</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DE4E5ACD-93FF-47AF-83DA-07641F297110}" type="slidenum">
              <a:rPr lang="en-US"/>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0FF9835D-33A9-4D0F-843C-04ADFB33E7C7}" type="datetimeFigureOut">
              <a:rPr lang="en-US"/>
              <a:t>6/9/2025</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DE4E5ACD-93FF-47AF-83DA-07641F297110}" type="slidenum">
              <a:rPr lang="en-US"/>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0FF9835D-33A9-4D0F-843C-04ADFB33E7C7}" type="datetimeFigureOut">
              <a:rPr lang="en-US"/>
              <a:t>6/9/2025</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DE4E5ACD-93FF-47AF-83DA-07641F297110}" type="slidenum">
              <a:rPr lang="en-US"/>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0FF9835D-33A9-4D0F-843C-04ADFB33E7C7}" type="datetimeFigureOut">
              <a:rPr lang="en-US"/>
              <a:t>6/9/2025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DE4E5ACD-93FF-47AF-83DA-07641F297110}" type="slidenum">
              <a:rPr lang="en-US"/>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0FF9835D-33A9-4D0F-843C-04ADFB33E7C7}" type="datetimeFigureOut">
              <a:rPr lang="en-US"/>
              <a:t>6/9/2025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DE4E5ACD-93FF-47AF-83DA-07641F297110}"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2ACA-43F6-D579-362E-45E04DA55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E25FAC-39C2-9B61-3348-848052038F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653BCA-AC92-CA3D-E611-B1C34B6206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0FF13-13E6-B184-568D-BCE60928D765}"/>
              </a:ext>
            </a:extLst>
          </p:cNvPr>
          <p:cNvSpPr>
            <a:spLocks noGrp="1"/>
          </p:cNvSpPr>
          <p:nvPr>
            <p:ph type="dt" sz="half" idx="10"/>
          </p:nvPr>
        </p:nvSpPr>
        <p:spPr/>
        <p:txBody>
          <a:bodyPr/>
          <a:lstStyle/>
          <a:p>
            <a:fld id="{B216A3DB-725C-7443-87CF-958A43082728}" type="datetimeFigureOut">
              <a:rPr lang="en-US" smtClean="0"/>
              <a:t>6/9/2025</a:t>
            </a:fld>
            <a:endParaRPr lang="en-US"/>
          </a:p>
        </p:txBody>
      </p:sp>
      <p:sp>
        <p:nvSpPr>
          <p:cNvPr id="6" name="Footer Placeholder 5">
            <a:extLst>
              <a:ext uri="{FF2B5EF4-FFF2-40B4-BE49-F238E27FC236}">
                <a16:creationId xmlns:a16="http://schemas.microsoft.com/office/drawing/2014/main" id="{1E36D5CC-39B4-1853-1481-80844B7071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908E58-A389-D77D-CC03-A20E2F9E53EE}"/>
              </a:ext>
            </a:extLst>
          </p:cNvPr>
          <p:cNvSpPr>
            <a:spLocks noGrp="1"/>
          </p:cNvSpPr>
          <p:nvPr>
            <p:ph type="sldNum" sz="quarter" idx="12"/>
          </p:nvPr>
        </p:nvSpPr>
        <p:spPr/>
        <p:txBody>
          <a:bodyPr/>
          <a:lstStyle/>
          <a:p>
            <a:fld id="{C973402A-5AE7-7543-8134-3768BDDDDC34}" type="slidenum">
              <a:rPr lang="en-US" smtClean="0"/>
              <a:t>‹#›</a:t>
            </a:fld>
            <a:endParaRPr lang="en-US"/>
          </a:p>
        </p:txBody>
      </p:sp>
    </p:spTree>
    <p:extLst>
      <p:ext uri="{BB962C8B-B14F-4D97-AF65-F5344CB8AC3E}">
        <p14:creationId xmlns:p14="http://schemas.microsoft.com/office/powerpoint/2010/main" val="617691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mparizon x3">
  <p:cSld name="Comparizon x3">
    <p:spTree>
      <p:nvGrpSpPr>
        <p:cNvPr id="1" name="Shape 61"/>
        <p:cNvGrpSpPr/>
        <p:nvPr/>
      </p:nvGrpSpPr>
      <p:grpSpPr>
        <a:xfrm>
          <a:off x="0" y="0"/>
          <a:ext cx="0" cy="0"/>
          <a:chOff x="0" y="0"/>
          <a:chExt cx="0" cy="0"/>
        </a:xfrm>
      </p:grpSpPr>
      <p:sp>
        <p:nvSpPr>
          <p:cNvPr id="62" name="Google Shape;62;p33"/>
          <p:cNvSpPr/>
          <p:nvPr/>
        </p:nvSpPr>
        <p:spPr>
          <a:xfrm>
            <a:off x="5791200" y="0"/>
            <a:ext cx="6400800" cy="6858000"/>
          </a:xfrm>
          <a:prstGeom prst="rect">
            <a:avLst/>
          </a:prstGeom>
          <a:solidFill>
            <a:srgbClr val="E9F5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63;p33"/>
          <p:cNvSpPr txBox="1">
            <a:spLocks noGrp="1"/>
          </p:cNvSpPr>
          <p:nvPr>
            <p:ph type="title"/>
          </p:nvPr>
        </p:nvSpPr>
        <p:spPr>
          <a:xfrm>
            <a:off x="1298448" y="4014216"/>
            <a:ext cx="4160520" cy="1828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3"/>
          <p:cNvSpPr txBox="1">
            <a:spLocks noGrp="1"/>
          </p:cNvSpPr>
          <p:nvPr>
            <p:ph type="body" idx="1"/>
          </p:nvPr>
        </p:nvSpPr>
        <p:spPr>
          <a:xfrm>
            <a:off x="7498080" y="621792"/>
            <a:ext cx="4114800" cy="347472"/>
          </a:xfrm>
          <a:prstGeom prst="rect">
            <a:avLst/>
          </a:prstGeom>
          <a:noFill/>
          <a:ln>
            <a:noFill/>
          </a:ln>
        </p:spPr>
        <p:txBody>
          <a:bodyPr spcFirstLastPara="1" wrap="square" lIns="0" tIns="0" rIns="0" bIns="0" anchor="b" anchorCtr="0">
            <a:noAutofit/>
          </a:bodyPr>
          <a:lstStyle>
            <a:lvl1pPr marL="457200" lvl="0" indent="-228600" algn="l">
              <a:lnSpc>
                <a:spcPct val="86000"/>
              </a:lnSpc>
              <a:spcBef>
                <a:spcPts val="1000"/>
              </a:spcBef>
              <a:spcAft>
                <a:spcPts val="0"/>
              </a:spcAft>
              <a:buClr>
                <a:schemeClr val="dk1"/>
              </a:buClr>
              <a:buSzPts val="2000"/>
              <a:buNone/>
              <a:defRPr sz="2000" b="0" i="0"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33"/>
          <p:cNvSpPr txBox="1">
            <a:spLocks noGrp="1"/>
          </p:cNvSpPr>
          <p:nvPr>
            <p:ph type="body" idx="2"/>
          </p:nvPr>
        </p:nvSpPr>
        <p:spPr>
          <a:xfrm>
            <a:off x="7498080" y="1069848"/>
            <a:ext cx="3886200" cy="15270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a:lvl1pPr>
            <a:lvl2pPr marL="914400" lvl="1" indent="-317500" algn="l">
              <a:lnSpc>
                <a:spcPct val="100000"/>
              </a:lnSpc>
              <a:spcBef>
                <a:spcPts val="500"/>
              </a:spcBef>
              <a:spcAft>
                <a:spcPts val="0"/>
              </a:spcAft>
              <a:buClr>
                <a:schemeClr val="dk1"/>
              </a:buClr>
              <a:buSzPts val="1400"/>
              <a:buChar char="•"/>
              <a:defRPr sz="1400"/>
            </a:lvl2pPr>
            <a:lvl3pPr marL="1371600" lvl="2" indent="-317500" algn="l">
              <a:lnSpc>
                <a:spcPct val="100000"/>
              </a:lnSpc>
              <a:spcBef>
                <a:spcPts val="500"/>
              </a:spcBef>
              <a:spcAft>
                <a:spcPts val="0"/>
              </a:spcAft>
              <a:buClr>
                <a:schemeClr val="dk1"/>
              </a:buClr>
              <a:buSzPts val="1400"/>
              <a:buChar char="•"/>
              <a:defRPr sz="1400"/>
            </a:lvl3pPr>
            <a:lvl4pPr marL="1828800" lvl="3" indent="-317500" algn="l">
              <a:lnSpc>
                <a:spcPct val="100000"/>
              </a:lnSpc>
              <a:spcBef>
                <a:spcPts val="500"/>
              </a:spcBef>
              <a:spcAft>
                <a:spcPts val="0"/>
              </a:spcAft>
              <a:buClr>
                <a:schemeClr val="dk1"/>
              </a:buClr>
              <a:buSzPts val="1400"/>
              <a:buChar char="•"/>
              <a:defRPr sz="1400"/>
            </a:lvl4pPr>
            <a:lvl5pPr marL="2286000" lvl="4" indent="-317500" algn="l">
              <a:lnSpc>
                <a:spcPct val="10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3"/>
          <p:cNvSpPr txBox="1">
            <a:spLocks noGrp="1"/>
          </p:cNvSpPr>
          <p:nvPr>
            <p:ph type="body" idx="3"/>
          </p:nvPr>
        </p:nvSpPr>
        <p:spPr>
          <a:xfrm>
            <a:off x="7498080" y="3172968"/>
            <a:ext cx="4114800" cy="347472"/>
          </a:xfrm>
          <a:prstGeom prst="rect">
            <a:avLst/>
          </a:prstGeom>
          <a:noFill/>
          <a:ln>
            <a:noFill/>
          </a:ln>
        </p:spPr>
        <p:txBody>
          <a:bodyPr spcFirstLastPara="1" wrap="square" lIns="0" tIns="0" rIns="0" bIns="0" anchor="b" anchorCtr="0">
            <a:noAutofit/>
          </a:bodyPr>
          <a:lstStyle>
            <a:lvl1pPr marL="457200" lvl="0" indent="-228600" algn="l">
              <a:lnSpc>
                <a:spcPct val="86000"/>
              </a:lnSpc>
              <a:spcBef>
                <a:spcPts val="1000"/>
              </a:spcBef>
              <a:spcAft>
                <a:spcPts val="0"/>
              </a:spcAft>
              <a:buClr>
                <a:schemeClr val="dk1"/>
              </a:buClr>
              <a:buSzPts val="2000"/>
              <a:buNone/>
              <a:defRPr sz="2000" b="0" i="0"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33"/>
          <p:cNvSpPr txBox="1">
            <a:spLocks noGrp="1"/>
          </p:cNvSpPr>
          <p:nvPr>
            <p:ph type="body" idx="4"/>
          </p:nvPr>
        </p:nvSpPr>
        <p:spPr>
          <a:xfrm>
            <a:off x="7498080" y="3621024"/>
            <a:ext cx="3886200" cy="117957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a:lvl1pPr>
            <a:lvl2pPr marL="914400" lvl="1" indent="-317500" algn="l">
              <a:lnSpc>
                <a:spcPct val="100000"/>
              </a:lnSpc>
              <a:spcBef>
                <a:spcPts val="500"/>
              </a:spcBef>
              <a:spcAft>
                <a:spcPts val="0"/>
              </a:spcAft>
              <a:buClr>
                <a:schemeClr val="dk1"/>
              </a:buClr>
              <a:buSzPts val="1400"/>
              <a:buChar char="•"/>
              <a:defRPr sz="1400"/>
            </a:lvl2pPr>
            <a:lvl3pPr marL="1371600" lvl="2" indent="-317500" algn="l">
              <a:lnSpc>
                <a:spcPct val="100000"/>
              </a:lnSpc>
              <a:spcBef>
                <a:spcPts val="500"/>
              </a:spcBef>
              <a:spcAft>
                <a:spcPts val="0"/>
              </a:spcAft>
              <a:buClr>
                <a:schemeClr val="dk1"/>
              </a:buClr>
              <a:buSzPts val="1400"/>
              <a:buChar char="•"/>
              <a:defRPr sz="1400"/>
            </a:lvl3pPr>
            <a:lvl4pPr marL="1828800" lvl="3" indent="-317500" algn="l">
              <a:lnSpc>
                <a:spcPct val="100000"/>
              </a:lnSpc>
              <a:spcBef>
                <a:spcPts val="500"/>
              </a:spcBef>
              <a:spcAft>
                <a:spcPts val="0"/>
              </a:spcAft>
              <a:buClr>
                <a:schemeClr val="dk1"/>
              </a:buClr>
              <a:buSzPts val="1400"/>
              <a:buChar char="•"/>
              <a:defRPr sz="1400"/>
            </a:lvl4pPr>
            <a:lvl5pPr marL="2286000" lvl="4" indent="-317500" algn="l">
              <a:lnSpc>
                <a:spcPct val="10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3"/>
          <p:cNvSpPr txBox="1">
            <a:spLocks noGrp="1"/>
          </p:cNvSpPr>
          <p:nvPr>
            <p:ph type="sldNum" idx="12"/>
          </p:nvPr>
        </p:nvSpPr>
        <p:spPr>
          <a:xfrm>
            <a:off x="420624" y="6019801"/>
            <a:ext cx="457200" cy="184150"/>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9" name="Google Shape;69;p33"/>
          <p:cNvSpPr txBox="1">
            <a:spLocks noGrp="1"/>
          </p:cNvSpPr>
          <p:nvPr>
            <p:ph type="ftr" idx="11"/>
          </p:nvPr>
        </p:nvSpPr>
        <p:spPr>
          <a:xfrm rot="-5400000">
            <a:off x="-242952" y="1451496"/>
            <a:ext cx="1784352" cy="189457"/>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3"/>
          <p:cNvSpPr>
            <a:spLocks noGrp="1"/>
          </p:cNvSpPr>
          <p:nvPr>
            <p:ph type="pic" idx="5"/>
          </p:nvPr>
        </p:nvSpPr>
        <p:spPr>
          <a:xfrm>
            <a:off x="1298448" y="612648"/>
            <a:ext cx="3200400" cy="3200400"/>
          </a:xfrm>
          <a:prstGeom prst="ellipse">
            <a:avLst/>
          </a:prstGeom>
          <a:noFill/>
          <a:ln>
            <a:noFill/>
          </a:ln>
        </p:spPr>
      </p:sp>
      <p:sp>
        <p:nvSpPr>
          <p:cNvPr id="71" name="Google Shape;71;p33"/>
          <p:cNvSpPr txBox="1">
            <a:spLocks noGrp="1"/>
          </p:cNvSpPr>
          <p:nvPr>
            <p:ph type="body" idx="6"/>
          </p:nvPr>
        </p:nvSpPr>
        <p:spPr>
          <a:xfrm>
            <a:off x="7498080" y="5129784"/>
            <a:ext cx="4114800" cy="347472"/>
          </a:xfrm>
          <a:prstGeom prst="rect">
            <a:avLst/>
          </a:prstGeom>
          <a:noFill/>
          <a:ln>
            <a:noFill/>
          </a:ln>
        </p:spPr>
        <p:txBody>
          <a:bodyPr spcFirstLastPara="1" wrap="square" lIns="0" tIns="0" rIns="0" bIns="0" anchor="b" anchorCtr="0">
            <a:noAutofit/>
          </a:bodyPr>
          <a:lstStyle>
            <a:lvl1pPr marL="457200" lvl="0" indent="-228600" algn="l">
              <a:lnSpc>
                <a:spcPct val="86000"/>
              </a:lnSpc>
              <a:spcBef>
                <a:spcPts val="1000"/>
              </a:spcBef>
              <a:spcAft>
                <a:spcPts val="0"/>
              </a:spcAft>
              <a:buClr>
                <a:schemeClr val="dk1"/>
              </a:buClr>
              <a:buSzPts val="2000"/>
              <a:buNone/>
              <a:defRPr sz="2000" b="0" i="0"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33"/>
          <p:cNvSpPr txBox="1">
            <a:spLocks noGrp="1"/>
          </p:cNvSpPr>
          <p:nvPr>
            <p:ph type="body" idx="7"/>
          </p:nvPr>
        </p:nvSpPr>
        <p:spPr>
          <a:xfrm>
            <a:off x="7498080" y="5568696"/>
            <a:ext cx="3886200" cy="9052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a:lvl1pPr>
            <a:lvl2pPr marL="914400" lvl="1" indent="-317500" algn="l">
              <a:lnSpc>
                <a:spcPct val="100000"/>
              </a:lnSpc>
              <a:spcBef>
                <a:spcPts val="500"/>
              </a:spcBef>
              <a:spcAft>
                <a:spcPts val="0"/>
              </a:spcAft>
              <a:buClr>
                <a:schemeClr val="dk1"/>
              </a:buClr>
              <a:buSzPts val="1400"/>
              <a:buChar char="•"/>
              <a:defRPr sz="1400"/>
            </a:lvl2pPr>
            <a:lvl3pPr marL="1371600" lvl="2" indent="-317500" algn="l">
              <a:lnSpc>
                <a:spcPct val="100000"/>
              </a:lnSpc>
              <a:spcBef>
                <a:spcPts val="500"/>
              </a:spcBef>
              <a:spcAft>
                <a:spcPts val="0"/>
              </a:spcAft>
              <a:buClr>
                <a:schemeClr val="dk1"/>
              </a:buClr>
              <a:buSzPts val="1400"/>
              <a:buChar char="•"/>
              <a:defRPr sz="1400"/>
            </a:lvl3pPr>
            <a:lvl4pPr marL="1828800" lvl="3" indent="-317500" algn="l">
              <a:lnSpc>
                <a:spcPct val="100000"/>
              </a:lnSpc>
              <a:spcBef>
                <a:spcPts val="500"/>
              </a:spcBef>
              <a:spcAft>
                <a:spcPts val="0"/>
              </a:spcAft>
              <a:buClr>
                <a:schemeClr val="dk1"/>
              </a:buClr>
              <a:buSzPts val="1400"/>
              <a:buChar char="•"/>
              <a:defRPr sz="1400"/>
            </a:lvl4pPr>
            <a:lvl5pPr marL="2286000" lvl="4" indent="-317500" algn="l">
              <a:lnSpc>
                <a:spcPct val="10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33"/>
          <p:cNvSpPr>
            <a:spLocks noGrp="1"/>
          </p:cNvSpPr>
          <p:nvPr>
            <p:ph type="pic" idx="8"/>
          </p:nvPr>
        </p:nvSpPr>
        <p:spPr>
          <a:xfrm>
            <a:off x="6245352" y="704088"/>
            <a:ext cx="914400" cy="914400"/>
          </a:xfrm>
          <a:prstGeom prst="rect">
            <a:avLst/>
          </a:prstGeom>
          <a:noFill/>
          <a:ln>
            <a:noFill/>
          </a:ln>
        </p:spPr>
      </p:sp>
      <p:sp>
        <p:nvSpPr>
          <p:cNvPr id="74" name="Google Shape;74;p33"/>
          <p:cNvSpPr>
            <a:spLocks noGrp="1"/>
          </p:cNvSpPr>
          <p:nvPr>
            <p:ph type="pic" idx="9"/>
          </p:nvPr>
        </p:nvSpPr>
        <p:spPr>
          <a:xfrm>
            <a:off x="6245352" y="3273552"/>
            <a:ext cx="914400" cy="914400"/>
          </a:xfrm>
          <a:prstGeom prst="rect">
            <a:avLst/>
          </a:prstGeom>
          <a:noFill/>
          <a:ln>
            <a:noFill/>
          </a:ln>
        </p:spPr>
      </p:sp>
      <p:sp>
        <p:nvSpPr>
          <p:cNvPr id="75" name="Google Shape;75;p33"/>
          <p:cNvSpPr>
            <a:spLocks noGrp="1"/>
          </p:cNvSpPr>
          <p:nvPr>
            <p:ph type="pic" idx="13"/>
          </p:nvPr>
        </p:nvSpPr>
        <p:spPr>
          <a:xfrm>
            <a:off x="6245352" y="5166360"/>
            <a:ext cx="914400" cy="914400"/>
          </a:xfrm>
          <a:prstGeom prst="rect">
            <a:avLst/>
          </a:prstGeom>
          <a:noFill/>
          <a:ln>
            <a:noFill/>
          </a:ln>
        </p:spPr>
      </p:sp>
      <p:cxnSp>
        <p:nvCxnSpPr>
          <p:cNvPr id="76" name="Google Shape;76;p33"/>
          <p:cNvCxnSpPr/>
          <p:nvPr/>
        </p:nvCxnSpPr>
        <p:spPr>
          <a:xfrm>
            <a:off x="1298448" y="6111876"/>
            <a:ext cx="411480" cy="0"/>
          </a:xfrm>
          <a:prstGeom prst="straightConnector1">
            <a:avLst/>
          </a:prstGeom>
          <a:noFill/>
          <a:ln w="889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1710670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anchor="b"/>
          <a:lstStyle/>
          <a:p>
            <a:r>
              <a:t>Title Text</a:t>
            </a:r>
          </a:p>
        </p:txBody>
      </p:sp>
      <p:sp>
        <p:nvSpPr>
          <p:cNvPr id="12" name="Body Level One…"/>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1562984" y="-196850"/>
            <a:ext cx="9067801" cy="6045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317500" y="4756150"/>
            <a:ext cx="11557000" cy="1003300"/>
          </a:xfrm>
          <a:prstGeom prst="rect">
            <a:avLst/>
          </a:prstGeom>
        </p:spPr>
        <p:txBody>
          <a:bodyPr anchor="b"/>
          <a:lstStyle/>
          <a:p>
            <a:r>
              <a:t>Title Text</a:t>
            </a:r>
          </a:p>
        </p:txBody>
      </p:sp>
      <p:sp>
        <p:nvSpPr>
          <p:cNvPr id="22" name="Body Level One…"/>
          <p:cNvSpPr txBox="1">
            <a:spLocks noGrp="1"/>
          </p:cNvSpPr>
          <p:nvPr>
            <p:ph type="body" sz="quarter" idx="1"/>
          </p:nvPr>
        </p:nvSpPr>
        <p:spPr>
          <a:xfrm>
            <a:off x="317500" y="5721350"/>
            <a:ext cx="11557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89000" y="2266950"/>
            <a:ext cx="10414000" cy="23241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6413500" y="476250"/>
            <a:ext cx="5734050" cy="573405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825500" y="476250"/>
            <a:ext cx="5111750" cy="2774950"/>
          </a:xfrm>
          <a:prstGeom prst="rect">
            <a:avLst/>
          </a:prstGeom>
        </p:spPr>
        <p:txBody>
          <a:bodyPr anchor="b"/>
          <a:lstStyle>
            <a:lvl1pPr>
              <a:defRPr sz="4200"/>
            </a:lvl1pPr>
          </a:lstStyle>
          <a:p>
            <a:r>
              <a:t>Title Text</a:t>
            </a:r>
          </a:p>
        </p:txBody>
      </p:sp>
      <p:sp>
        <p:nvSpPr>
          <p:cNvPr id="40" name="Body Level One…"/>
          <p:cNvSpPr txBox="1">
            <a:spLocks noGrp="1"/>
          </p:cNvSpPr>
          <p:nvPr>
            <p:ph type="body" sz="quarter" idx="1"/>
          </p:nvPr>
        </p:nvSpPr>
        <p:spPr>
          <a:xfrm>
            <a:off x="825500" y="3263900"/>
            <a:ext cx="5111750" cy="28638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5480050" y="1574800"/>
            <a:ext cx="6972300" cy="46482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44550" y="1574800"/>
            <a:ext cx="5111750" cy="4648200"/>
          </a:xfrm>
          <a:prstGeom prst="rect">
            <a:avLst/>
          </a:prstGeom>
        </p:spPr>
        <p:txBody>
          <a:bodyPr/>
          <a:lstStyle>
            <a:lvl1pPr marL="279400" indent="-279400">
              <a:spcBef>
                <a:spcPts val="2250"/>
              </a:spcBef>
              <a:defRPr sz="1900"/>
            </a:lvl1pPr>
            <a:lvl2pPr marL="558800" indent="-279400">
              <a:spcBef>
                <a:spcPts val="2250"/>
              </a:spcBef>
              <a:defRPr sz="1900"/>
            </a:lvl2pPr>
            <a:lvl3pPr marL="838200" indent="-279400">
              <a:spcBef>
                <a:spcPts val="2250"/>
              </a:spcBef>
              <a:defRPr sz="1900"/>
            </a:lvl3pPr>
            <a:lvl4pPr marL="1117600" indent="-279400">
              <a:spcBef>
                <a:spcPts val="2250"/>
              </a:spcBef>
              <a:defRPr sz="1900"/>
            </a:lvl4pPr>
            <a:lvl5pPr marL="1397000" indent="-279400">
              <a:spcBef>
                <a:spcPts val="2250"/>
              </a:spcBef>
              <a:defRPr sz="19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44550" y="889000"/>
            <a:ext cx="10502900" cy="5080000"/>
          </a:xfrm>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7650163" y="3524250"/>
            <a:ext cx="4162425" cy="277495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7880350" y="431800"/>
            <a:ext cx="3702050" cy="370205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495300" y="565150"/>
            <a:ext cx="8601075" cy="573405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53A4-FA14-DD29-9203-F881E30F8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CD3040-B161-C968-6845-2452DA8DEB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17CF3C-93D3-63AA-DB30-DAE2B7C45A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4B7C69-36B4-BE9D-287B-14C58996D917}"/>
              </a:ext>
            </a:extLst>
          </p:cNvPr>
          <p:cNvSpPr>
            <a:spLocks noGrp="1"/>
          </p:cNvSpPr>
          <p:nvPr>
            <p:ph type="dt" sz="half" idx="10"/>
          </p:nvPr>
        </p:nvSpPr>
        <p:spPr/>
        <p:txBody>
          <a:bodyPr/>
          <a:lstStyle/>
          <a:p>
            <a:fld id="{B216A3DB-725C-7443-87CF-958A43082728}" type="datetimeFigureOut">
              <a:rPr lang="en-US" smtClean="0"/>
              <a:t>6/9/2025</a:t>
            </a:fld>
            <a:endParaRPr lang="en-US"/>
          </a:p>
        </p:txBody>
      </p:sp>
      <p:sp>
        <p:nvSpPr>
          <p:cNvPr id="6" name="Footer Placeholder 5">
            <a:extLst>
              <a:ext uri="{FF2B5EF4-FFF2-40B4-BE49-F238E27FC236}">
                <a16:creationId xmlns:a16="http://schemas.microsoft.com/office/drawing/2014/main" id="{9E45A894-6568-98CE-26AE-06D776F95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9B8445-992C-02AB-F53E-3BA9B0B16766}"/>
              </a:ext>
            </a:extLst>
          </p:cNvPr>
          <p:cNvSpPr>
            <a:spLocks noGrp="1"/>
          </p:cNvSpPr>
          <p:nvPr>
            <p:ph type="sldNum" sz="quarter" idx="12"/>
          </p:nvPr>
        </p:nvSpPr>
        <p:spPr/>
        <p:txBody>
          <a:bodyPr/>
          <a:lstStyle/>
          <a:p>
            <a:fld id="{C973402A-5AE7-7543-8134-3768BDDDDC34}" type="slidenum">
              <a:rPr lang="en-US" smtClean="0"/>
              <a:t>‹#›</a:t>
            </a:fld>
            <a:endParaRPr lang="en-US"/>
          </a:p>
        </p:txBody>
      </p:sp>
    </p:spTree>
    <p:extLst>
      <p:ext uri="{BB962C8B-B14F-4D97-AF65-F5344CB8AC3E}">
        <p14:creationId xmlns:p14="http://schemas.microsoft.com/office/powerpoint/2010/main" val="29831786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193800" y="4476750"/>
            <a:ext cx="9810750" cy="348813"/>
          </a:xfrm>
          <a:prstGeom prst="rect">
            <a:avLst/>
          </a:prstGeom>
        </p:spPr>
        <p:txBody>
          <a:bodyPr wrap="square" anchor="t">
            <a:spAutoFit/>
          </a:bodyPr>
          <a:lstStyle>
            <a:lvl1pPr marL="0" indent="0" algn="ctr">
              <a:spcBef>
                <a:spcPts val="0"/>
              </a:spcBef>
              <a:buSzTx/>
              <a:buNone/>
              <a:defRPr sz="1600" i="1"/>
            </a:lvl1pPr>
          </a:lstStyle>
          <a:p>
            <a:r>
              <a:t>–Johnny Appleseed</a:t>
            </a:r>
          </a:p>
        </p:txBody>
      </p:sp>
      <p:sp>
        <p:nvSpPr>
          <p:cNvPr id="94" name="“Type a quote here.”"/>
          <p:cNvSpPr txBox="1">
            <a:spLocks noGrp="1"/>
          </p:cNvSpPr>
          <p:nvPr>
            <p:ph type="body" sz="quarter" idx="22"/>
          </p:nvPr>
        </p:nvSpPr>
        <p:spPr>
          <a:xfrm>
            <a:off x="1193800" y="3008888"/>
            <a:ext cx="9810750" cy="471924"/>
          </a:xfrm>
          <a:prstGeom prst="rect">
            <a:avLst/>
          </a:prstGeom>
        </p:spPr>
        <p:txBody>
          <a:bodyPr wrap="square">
            <a:spAutoFit/>
          </a:bodyPr>
          <a:lstStyle>
            <a:lvl1pPr marL="0" indent="0" algn="ctr">
              <a:spcBef>
                <a:spcPts val="0"/>
              </a:spcBef>
              <a:buSzTx/>
              <a:buNone/>
              <a:defRPr sz="2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25400" y="-635000"/>
            <a:ext cx="12242800" cy="81618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7" name="Google Shape;242;p34"/>
          <p:cNvSpPr/>
          <p:nvPr/>
        </p:nvSpPr>
        <p:spPr>
          <a:xfrm>
            <a:off x="10243661" y="0"/>
            <a:ext cx="1948340" cy="6858000"/>
          </a:xfrm>
          <a:prstGeom prst="rect">
            <a:avLst/>
          </a:prstGeom>
          <a:gradFill>
            <a:gsLst>
              <a:gs pos="0">
                <a:srgbClr val="1E73BC"/>
              </a:gs>
              <a:gs pos="100000">
                <a:srgbClr val="373053"/>
              </a:gs>
            </a:gsLst>
            <a:lin ang="5400000"/>
          </a:gradFill>
          <a:ln w="12700">
            <a:miter lim="400000"/>
          </a:ln>
        </p:spPr>
        <p:txBody>
          <a:bodyPr tIns="45720" bIns="45720" anchor="ctr"/>
          <a:lstStyle/>
          <a:p>
            <a:pPr defTabSz="914400">
              <a:lnSpc>
                <a:spcPct val="95000"/>
              </a:lnSpc>
              <a:defRPr sz="5600" b="0">
                <a:solidFill>
                  <a:srgbClr val="FFFFFF"/>
                </a:solidFill>
                <a:latin typeface="Arial"/>
                <a:ea typeface="Arial"/>
                <a:cs typeface="Arial"/>
                <a:sym typeface="Arial"/>
              </a:defRPr>
            </a:pPr>
            <a:endParaRPr sz="2800"/>
          </a:p>
        </p:txBody>
      </p:sp>
      <p:pic>
        <p:nvPicPr>
          <p:cNvPr id="118" name="Google Shape;245;p34" descr="Google Shape;245;p34">
            <a:hlinkClick r:id="rId2"/>
          </p:cNvPr>
          <p:cNvPicPr>
            <a:picLocks noChangeAspect="1"/>
          </p:cNvPicPr>
          <p:nvPr/>
        </p:nvPicPr>
        <p:blipFill>
          <a:blip r:embed="rId3"/>
          <a:stretch>
            <a:fillRect/>
          </a:stretch>
        </p:blipFill>
        <p:spPr>
          <a:xfrm>
            <a:off x="4766527" y="6477716"/>
            <a:ext cx="909266" cy="318132"/>
          </a:xfrm>
          <a:prstGeom prst="rect">
            <a:avLst/>
          </a:prstGeom>
          <a:ln w="12700">
            <a:miter lim="400000"/>
          </a:ln>
        </p:spPr>
      </p:pic>
      <p:sp>
        <p:nvSpPr>
          <p:cNvPr id="119" name="Google Shape;246;p34"/>
          <p:cNvSpPr txBox="1"/>
          <p:nvPr/>
        </p:nvSpPr>
        <p:spPr>
          <a:xfrm>
            <a:off x="6322105" y="6455549"/>
            <a:ext cx="3669193" cy="275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0" tIns="45700" rIns="45700" bIns="45700">
            <a:spAutoFit/>
          </a:bodyPr>
          <a:lstStyle>
            <a:lvl1pPr algn="l" defTabSz="1828800">
              <a:lnSpc>
                <a:spcPct val="95000"/>
              </a:lnSpc>
              <a:defRPr sz="2400" b="0" u="sng">
                <a:solidFill>
                  <a:srgbClr val="0000FF"/>
                </a:solidFill>
                <a:uFill>
                  <a:solidFill>
                    <a:srgbClr val="0000FF"/>
                  </a:solidFill>
                </a:uFill>
                <a:latin typeface="Libre Franklin Thin"/>
                <a:ea typeface="Libre Franklin Thin"/>
                <a:cs typeface="Libre Franklin Thin"/>
                <a:sym typeface="Libre Franklin Thin"/>
                <a:hlinkClick r:id="rId4"/>
              </a:defRPr>
            </a:lvl1pPr>
          </a:lstStyle>
          <a:p>
            <a:pPr>
              <a:defRPr>
                <a:solidFill>
                  <a:srgbClr val="000000"/>
                </a:solidFill>
                <a:uFillTx/>
              </a:defRPr>
            </a:pPr>
            <a:r>
              <a:rPr sz="1200">
                <a:solidFill>
                  <a:srgbClr val="0000FF"/>
                </a:solidFill>
                <a:uFill>
                  <a:solidFill>
                    <a:srgbClr val="0000FF"/>
                  </a:solidFill>
                </a:uFill>
                <a:hlinkClick r:id="rId4"/>
              </a:rPr>
              <a:t>https://igacproject.org/activities/TOAR/TOAR-II</a:t>
            </a:r>
          </a:p>
        </p:txBody>
      </p:sp>
      <p:sp>
        <p:nvSpPr>
          <p:cNvPr id="120" name="Google Shape;247;p34"/>
          <p:cNvSpPr txBox="1"/>
          <p:nvPr/>
        </p:nvSpPr>
        <p:spPr>
          <a:xfrm>
            <a:off x="381475" y="6365031"/>
            <a:ext cx="3925869" cy="450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0" tIns="45700" rIns="45700" bIns="45700">
            <a:spAutoFit/>
          </a:bodyPr>
          <a:lstStyle/>
          <a:p>
            <a:pPr algn="l" defTabSz="914400">
              <a:lnSpc>
                <a:spcPct val="95000"/>
              </a:lnSpc>
              <a:defRPr sz="2400" b="0">
                <a:solidFill>
                  <a:srgbClr val="3F3F3F"/>
                </a:solidFill>
                <a:latin typeface="Libre Franklin Thin"/>
                <a:ea typeface="Libre Franklin Thin"/>
                <a:cs typeface="Libre Franklin Thin"/>
                <a:sym typeface="Libre Franklin Thin"/>
              </a:defRPr>
            </a:pPr>
            <a:r>
              <a:rPr sz="1200"/>
              <a:t>H. Worden, TOAR-II Chemical Reanlysis</a:t>
            </a:r>
          </a:p>
          <a:p>
            <a:pPr algn="l" defTabSz="914400">
              <a:lnSpc>
                <a:spcPct val="95000"/>
              </a:lnSpc>
              <a:defRPr sz="2400" b="0">
                <a:solidFill>
                  <a:srgbClr val="3F3F3F"/>
                </a:solidFill>
                <a:latin typeface="Libre Franklin Thin"/>
                <a:ea typeface="Libre Franklin Thin"/>
                <a:cs typeface="Libre Franklin Thin"/>
                <a:sym typeface="Libre Franklin Thin"/>
              </a:defRPr>
            </a:pPr>
            <a:r>
              <a:rPr sz="1200"/>
              <a:t> Working Group Meeting 26 April  2021</a:t>
            </a:r>
          </a:p>
        </p:txBody>
      </p:sp>
      <p:grpSp>
        <p:nvGrpSpPr>
          <p:cNvPr id="127" name="Google Shape;248;p34"/>
          <p:cNvGrpSpPr/>
          <p:nvPr/>
        </p:nvGrpSpPr>
        <p:grpSpPr>
          <a:xfrm>
            <a:off x="10429989" y="5091685"/>
            <a:ext cx="1713087" cy="1702984"/>
            <a:chOff x="0" y="0"/>
            <a:chExt cx="3426171" cy="3405965"/>
          </a:xfrm>
        </p:grpSpPr>
        <p:grpSp>
          <p:nvGrpSpPr>
            <p:cNvPr id="123" name="Google Shape;249;p34"/>
            <p:cNvGrpSpPr/>
            <p:nvPr/>
          </p:nvGrpSpPr>
          <p:grpSpPr>
            <a:xfrm>
              <a:off x="0" y="0"/>
              <a:ext cx="3110745" cy="3163295"/>
              <a:chOff x="0" y="0"/>
              <a:chExt cx="3110744" cy="3163294"/>
            </a:xfrm>
          </p:grpSpPr>
          <p:sp>
            <p:nvSpPr>
              <p:cNvPr id="121" name="Google Shape;250;p34"/>
              <p:cNvSpPr/>
              <p:nvPr/>
            </p:nvSpPr>
            <p:spPr>
              <a:xfrm>
                <a:off x="-1" y="-1"/>
                <a:ext cx="3110746" cy="3163296"/>
              </a:xfrm>
              <a:prstGeom prst="rect">
                <a:avLst/>
              </a:prstGeom>
              <a:solidFill>
                <a:srgbClr val="FFFFFF"/>
              </a:solidFill>
              <a:ln w="12700" cap="flat">
                <a:noFill/>
                <a:miter lim="400000"/>
              </a:ln>
              <a:effectLst/>
            </p:spPr>
            <p:txBody>
              <a:bodyPr wrap="square" lIns="91439" tIns="91439" rIns="91439" bIns="91439" numCol="1" anchor="ctr">
                <a:noAutofit/>
              </a:bodyPr>
              <a:lstStyle/>
              <a:p>
                <a:pPr defTabSz="914400">
                  <a:lnSpc>
                    <a:spcPct val="95000"/>
                  </a:lnSpc>
                  <a:defRPr sz="5600" b="0">
                    <a:solidFill>
                      <a:srgbClr val="FFFFFF"/>
                    </a:solidFill>
                    <a:latin typeface="Arial"/>
                    <a:ea typeface="Arial"/>
                    <a:cs typeface="Arial"/>
                    <a:sym typeface="Arial"/>
                  </a:defRPr>
                </a:pPr>
                <a:endParaRPr sz="2800"/>
              </a:p>
            </p:txBody>
          </p:sp>
          <p:pic>
            <p:nvPicPr>
              <p:cNvPr id="122" name="Google Shape;251;p34" descr="Google Shape;251;p34"/>
              <p:cNvPicPr>
                <a:picLocks noChangeAspect="1"/>
              </p:cNvPicPr>
              <p:nvPr/>
            </p:nvPicPr>
            <p:blipFill>
              <a:blip r:embed="rId5"/>
              <a:stretch>
                <a:fillRect/>
              </a:stretch>
            </p:blipFill>
            <p:spPr>
              <a:xfrm>
                <a:off x="209395" y="172821"/>
                <a:ext cx="2510242" cy="2506060"/>
              </a:xfrm>
              <a:prstGeom prst="rect">
                <a:avLst/>
              </a:prstGeom>
              <a:ln w="12700" cap="flat">
                <a:noFill/>
                <a:miter lim="400000"/>
              </a:ln>
              <a:effectLst/>
            </p:spPr>
          </p:pic>
        </p:grpSp>
        <p:sp>
          <p:nvSpPr>
            <p:cNvPr id="124" name="Google Shape;252;p34"/>
            <p:cNvSpPr txBox="1"/>
            <p:nvPr/>
          </p:nvSpPr>
          <p:spPr>
            <a:xfrm rot="20484441">
              <a:off x="1246927" y="2274125"/>
              <a:ext cx="2103771" cy="81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399" tIns="91399" rIns="91399" bIns="91399" numCol="1" anchor="t">
              <a:spAutoFit/>
            </a:bodyPr>
            <a:lstStyle>
              <a:lvl1pPr algn="l" defTabSz="1828800">
                <a:lnSpc>
                  <a:spcPct val="95000"/>
                </a:lnSpc>
                <a:defRPr sz="4200">
                  <a:solidFill>
                    <a:srgbClr val="78BA20"/>
                  </a:solidFill>
                  <a:latin typeface="Courgette"/>
                  <a:ea typeface="Courgette"/>
                  <a:cs typeface="Courgette"/>
                  <a:sym typeface="Courgette"/>
                </a:defRPr>
              </a:lvl1pPr>
            </a:lstStyle>
            <a:p>
              <a:r>
                <a:rPr sz="2100"/>
                <a:t>Phase</a:t>
              </a:r>
            </a:p>
          </p:txBody>
        </p:sp>
        <p:sp>
          <p:nvSpPr>
            <p:cNvPr id="125" name="Google Shape;253;p34"/>
            <p:cNvSpPr txBox="1"/>
            <p:nvPr/>
          </p:nvSpPr>
          <p:spPr>
            <a:xfrm>
              <a:off x="2448227" y="2063093"/>
              <a:ext cx="349941" cy="91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399" tIns="91399" rIns="91399" bIns="91399" numCol="1" anchor="t">
              <a:spAutoFit/>
            </a:bodyPr>
            <a:lstStyle>
              <a:lvl1pPr algn="l" defTabSz="1828800">
                <a:lnSpc>
                  <a:spcPct val="95000"/>
                </a:lnSpc>
                <a:defRPr sz="4800" b="0">
                  <a:solidFill>
                    <a:srgbClr val="78BA20"/>
                  </a:solidFill>
                  <a:latin typeface="Libre Franklin Thin"/>
                  <a:ea typeface="Libre Franklin Thin"/>
                  <a:cs typeface="Libre Franklin Thin"/>
                  <a:sym typeface="Libre Franklin Thin"/>
                </a:defRPr>
              </a:lvl1pPr>
            </a:lstStyle>
            <a:p>
              <a:r>
                <a:rPr sz="2400"/>
                <a:t>I</a:t>
              </a:r>
            </a:p>
          </p:txBody>
        </p:sp>
        <p:sp>
          <p:nvSpPr>
            <p:cNvPr id="126" name="Google Shape;254;p34"/>
            <p:cNvSpPr txBox="1"/>
            <p:nvPr/>
          </p:nvSpPr>
          <p:spPr>
            <a:xfrm>
              <a:off x="2598326" y="1985522"/>
              <a:ext cx="349941" cy="91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399" tIns="91399" rIns="91399" bIns="91399" numCol="1" anchor="t">
              <a:spAutoFit/>
            </a:bodyPr>
            <a:lstStyle>
              <a:lvl1pPr algn="l" defTabSz="1828800">
                <a:lnSpc>
                  <a:spcPct val="95000"/>
                </a:lnSpc>
                <a:defRPr sz="4800" b="0">
                  <a:solidFill>
                    <a:srgbClr val="78BA20"/>
                  </a:solidFill>
                  <a:latin typeface="Libre Franklin Thin"/>
                  <a:ea typeface="Libre Franklin Thin"/>
                  <a:cs typeface="Libre Franklin Thin"/>
                  <a:sym typeface="Libre Franklin Thin"/>
                </a:defRPr>
              </a:lvl1pPr>
            </a:lstStyle>
            <a:p>
              <a:r>
                <a:rPr sz="2400"/>
                <a:t>I</a:t>
              </a:r>
            </a:p>
          </p:txBody>
        </p:sp>
      </p:grpSp>
      <p:sp>
        <p:nvSpPr>
          <p:cNvPr id="128" name="Slide Number"/>
          <p:cNvSpPr txBox="1">
            <a:spLocks noGrp="1"/>
          </p:cNvSpPr>
          <p:nvPr>
            <p:ph type="sldNum" sz="quarter" idx="2"/>
          </p:nvPr>
        </p:nvSpPr>
        <p:spPr>
          <a:xfrm>
            <a:off x="5892800" y="6172200"/>
            <a:ext cx="2844800" cy="368301"/>
          </a:xfrm>
          <a:prstGeom prst="rect">
            <a:avLst/>
          </a:prstGeom>
        </p:spPr>
        <p:txBody>
          <a:bodyPr lIns="91399" tIns="91399" rIns="91399" bIns="91399" anchor="ctr"/>
          <a:lstStyle>
            <a:lvl1pPr algn="r" defTabSz="914400">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grpSp>
        <p:nvGrpSpPr>
          <p:cNvPr id="137" name="Group 6"/>
          <p:cNvGrpSpPr/>
          <p:nvPr/>
        </p:nvGrpSpPr>
        <p:grpSpPr>
          <a:xfrm>
            <a:off x="0" y="2167"/>
            <a:ext cx="12192000" cy="739167"/>
            <a:chOff x="0" y="0"/>
            <a:chExt cx="24384000" cy="1478333"/>
          </a:xfrm>
        </p:grpSpPr>
        <p:sp>
          <p:nvSpPr>
            <p:cNvPr id="135" name="Rectangle 1"/>
            <p:cNvSpPr/>
            <p:nvPr/>
          </p:nvSpPr>
          <p:spPr>
            <a:xfrm>
              <a:off x="0" y="0"/>
              <a:ext cx="24384000" cy="1478334"/>
            </a:xfrm>
            <a:prstGeom prst="rect">
              <a:avLst/>
            </a:prstGeom>
            <a:solidFill>
              <a:srgbClr val="000000"/>
            </a:solidFill>
            <a:ln w="12700" cap="flat">
              <a:noFill/>
              <a:miter lim="400000"/>
            </a:ln>
            <a:effectLst/>
          </p:spPr>
          <p:txBody>
            <a:bodyPr wrap="square" lIns="91439" tIns="91439" rIns="91439" bIns="91439" numCol="1" anchor="t">
              <a:noAutofit/>
            </a:bodyPr>
            <a:lstStyle/>
            <a:p>
              <a:pPr defTabSz="914400">
                <a:lnSpc>
                  <a:spcPct val="85000"/>
                </a:lnSpc>
                <a:defRPr sz="6600" b="0">
                  <a:latin typeface="Arial"/>
                  <a:ea typeface="Arial"/>
                  <a:cs typeface="Arial"/>
                  <a:sym typeface="Arial"/>
                </a:defRPr>
              </a:pPr>
              <a:endParaRPr sz="3300"/>
            </a:p>
          </p:txBody>
        </p:sp>
        <p:pic>
          <p:nvPicPr>
            <p:cNvPr id="136" name="Picture 5" descr="Picture 5"/>
            <p:cNvPicPr>
              <a:picLocks noChangeAspect="1"/>
            </p:cNvPicPr>
            <p:nvPr/>
          </p:nvPicPr>
          <p:blipFill>
            <a:blip r:embed="rId2"/>
            <a:stretch>
              <a:fillRect/>
            </a:stretch>
          </p:blipFill>
          <p:spPr>
            <a:xfrm>
              <a:off x="446616" y="112592"/>
              <a:ext cx="1404763" cy="1270721"/>
            </a:xfrm>
            <a:prstGeom prst="rect">
              <a:avLst/>
            </a:prstGeom>
            <a:ln w="12700" cap="flat">
              <a:noFill/>
              <a:miter lim="400000"/>
            </a:ln>
            <a:effectLst/>
          </p:spPr>
        </p:pic>
      </p:grpSp>
      <p:sp>
        <p:nvSpPr>
          <p:cNvPr id="138" name="Rectangle 5"/>
          <p:cNvSpPr/>
          <p:nvPr/>
        </p:nvSpPr>
        <p:spPr>
          <a:xfrm>
            <a:off x="0" y="0"/>
            <a:ext cx="12192000" cy="6858000"/>
          </a:xfrm>
          <a:prstGeom prst="rect">
            <a:avLst/>
          </a:prstGeom>
          <a:ln w="12700">
            <a:solidFill>
              <a:srgbClr val="000000"/>
            </a:solidFill>
            <a:miter/>
          </a:ln>
        </p:spPr>
        <p:txBody>
          <a:bodyPr tIns="45720" bIns="45720" anchor="ctr"/>
          <a:lstStyle/>
          <a:p>
            <a:pPr algn="l" defTabSz="914400">
              <a:defRPr sz="3600" b="0">
                <a:latin typeface="Arial"/>
                <a:ea typeface="Arial"/>
                <a:cs typeface="Arial"/>
                <a:sym typeface="Arial"/>
              </a:defRPr>
            </a:pPr>
            <a:endParaRPr sz="1800"/>
          </a:p>
        </p:txBody>
      </p:sp>
      <p:sp>
        <p:nvSpPr>
          <p:cNvPr id="139" name="Slide Number"/>
          <p:cNvSpPr txBox="1">
            <a:spLocks noGrp="1"/>
          </p:cNvSpPr>
          <p:nvPr>
            <p:ph type="sldNum" sz="quarter" idx="2"/>
          </p:nvPr>
        </p:nvSpPr>
        <p:spPr>
          <a:xfrm>
            <a:off x="11896442" y="6427788"/>
            <a:ext cx="295558" cy="288824"/>
          </a:xfrm>
          <a:prstGeom prst="rect">
            <a:avLst/>
          </a:prstGeom>
        </p:spPr>
        <p:txBody>
          <a:bodyPr lIns="91439" tIns="91439" rIns="91439" bIns="91439"/>
          <a:lstStyle>
            <a:lvl1pPr algn="r" defTabSz="914400">
              <a:defRPr sz="1400">
                <a:latin typeface="Arial"/>
                <a:ea typeface="Arial"/>
                <a:cs typeface="Arial"/>
                <a:sym typeface="Arial"/>
              </a:defRPr>
            </a:lvl1pPr>
          </a:lstStyle>
          <a:p>
            <a:fld id="{86CB4B4D-7CA3-9044-876B-883B54F8677D}" type="slidenum">
              <a:t>‹#›</a:t>
            </a:fld>
            <a:endParaRPr/>
          </a:p>
        </p:txBody>
      </p:sp>
      <p:sp>
        <p:nvSpPr>
          <p:cNvPr id="140" name="Title Text"/>
          <p:cNvSpPr txBox="1">
            <a:spLocks noGrp="1"/>
          </p:cNvSpPr>
          <p:nvPr>
            <p:ph type="title"/>
          </p:nvPr>
        </p:nvSpPr>
        <p:spPr>
          <a:xfrm>
            <a:off x="1148998" y="106892"/>
            <a:ext cx="10989389" cy="638176"/>
          </a:xfrm>
          <a:prstGeom prst="rect">
            <a:avLst/>
          </a:prstGeom>
        </p:spPr>
        <p:txBody>
          <a:bodyPr lIns="91439" tIns="91439" rIns="91439" bIns="91439"/>
          <a:lstStyle>
            <a:lvl1pPr algn="l" defTabSz="914400">
              <a:lnSpc>
                <a:spcPct val="85000"/>
              </a:lnSpc>
              <a:defRPr sz="3000">
                <a:solidFill>
                  <a:srgbClr val="FFFFFF"/>
                </a:solidFill>
                <a:latin typeface="Arial"/>
                <a:ea typeface="Arial"/>
                <a:cs typeface="Arial"/>
                <a:sym typeface="Arial"/>
              </a:defRPr>
            </a:lvl1pPr>
          </a:lstStyle>
          <a:p>
            <a:r>
              <a:t>Title Text</a:t>
            </a:r>
          </a:p>
        </p:txBody>
      </p:sp>
      <p:sp>
        <p:nvSpPr>
          <p:cNvPr id="141" name="Body Level One…"/>
          <p:cNvSpPr txBox="1">
            <a:spLocks noGrp="1"/>
          </p:cNvSpPr>
          <p:nvPr>
            <p:ph type="body" idx="1"/>
          </p:nvPr>
        </p:nvSpPr>
        <p:spPr>
          <a:xfrm>
            <a:off x="609600" y="914401"/>
            <a:ext cx="11135784" cy="5122864"/>
          </a:xfrm>
          <a:prstGeom prst="rect">
            <a:avLst/>
          </a:prstGeom>
        </p:spPr>
        <p:txBody>
          <a:bodyPr lIns="91439" tIns="91439" rIns="91439" bIns="91439" anchor="t"/>
          <a:lstStyle>
            <a:lvl1pPr marL="228600" indent="-228600" defTabSz="914400">
              <a:spcBef>
                <a:spcPts val="1200"/>
              </a:spcBef>
              <a:buClr>
                <a:srgbClr val="A40303"/>
              </a:buClr>
              <a:buSzPct val="60000"/>
              <a:buChar char="◆"/>
              <a:defRPr sz="2000" b="1">
                <a:latin typeface="Arial"/>
                <a:ea typeface="Arial"/>
                <a:cs typeface="Arial"/>
                <a:sym typeface="Arial"/>
              </a:defRPr>
            </a:lvl1pPr>
            <a:lvl2pPr marL="362391" indent="-202848" defTabSz="914400">
              <a:spcBef>
                <a:spcPts val="1200"/>
              </a:spcBef>
              <a:buClr>
                <a:srgbClr val="A40303"/>
              </a:buClr>
              <a:buSzPct val="100000"/>
              <a:buChar char="▪"/>
              <a:defRPr sz="2000" b="1">
                <a:latin typeface="Arial"/>
                <a:ea typeface="Arial"/>
                <a:cs typeface="Arial"/>
                <a:sym typeface="Arial"/>
              </a:defRPr>
            </a:lvl2pPr>
            <a:lvl3pPr marL="525066" indent="-228204" defTabSz="914400">
              <a:spcBef>
                <a:spcPts val="1200"/>
              </a:spcBef>
              <a:buClr>
                <a:srgbClr val="A40303"/>
              </a:buClr>
              <a:defRPr sz="2000" b="1">
                <a:latin typeface="Arial"/>
                <a:ea typeface="Arial"/>
                <a:cs typeface="Arial"/>
                <a:sym typeface="Arial"/>
              </a:defRPr>
            </a:lvl3pPr>
            <a:lvl4pPr marL="637029" indent="-202848" defTabSz="914400">
              <a:spcBef>
                <a:spcPts val="1200"/>
              </a:spcBef>
              <a:buClr>
                <a:srgbClr val="A40303"/>
              </a:buClr>
              <a:buSzPct val="80000"/>
              <a:buChar char="o"/>
              <a:defRPr sz="2000" b="1">
                <a:latin typeface="Arial"/>
                <a:ea typeface="Arial"/>
                <a:cs typeface="Arial"/>
                <a:sym typeface="Arial"/>
              </a:defRPr>
            </a:lvl4pPr>
            <a:lvl5pPr marL="799704" indent="-228204" defTabSz="914400">
              <a:spcBef>
                <a:spcPts val="1200"/>
              </a:spcBef>
              <a:buClr>
                <a:srgbClr val="A40303"/>
              </a:buClr>
              <a:buSzPct val="75000"/>
              <a:buChar char="➢"/>
              <a:defRPr sz="20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838200" y="365125"/>
            <a:ext cx="10515600" cy="1325564"/>
          </a:xfrm>
          <a:prstGeom prst="rect">
            <a:avLst/>
          </a:prstGeom>
        </p:spPr>
        <p:txBody>
          <a:bodyPr lIns="21771" tIns="21771" rIns="21771" bIns="21771"/>
          <a:lstStyle>
            <a:lvl1pPr algn="l" defTabSz="914400">
              <a:lnSpc>
                <a:spcPct val="90000"/>
              </a:lnSpc>
              <a:defRPr sz="4300">
                <a:latin typeface="Calibri Light"/>
                <a:ea typeface="Calibri Light"/>
                <a:cs typeface="Calibri Light"/>
                <a:sym typeface="Calibri Light"/>
              </a:defRPr>
            </a:lvl1pPr>
          </a:lstStyle>
          <a:p>
            <a:r>
              <a:t>Title Text</a:t>
            </a:r>
          </a:p>
        </p:txBody>
      </p:sp>
      <p:sp>
        <p:nvSpPr>
          <p:cNvPr id="149" name="Body Level One…"/>
          <p:cNvSpPr txBox="1">
            <a:spLocks noGrp="1"/>
          </p:cNvSpPr>
          <p:nvPr>
            <p:ph type="body" idx="1"/>
          </p:nvPr>
        </p:nvSpPr>
        <p:spPr>
          <a:xfrm>
            <a:off x="838200" y="1825625"/>
            <a:ext cx="10515600" cy="4351338"/>
          </a:xfrm>
          <a:prstGeom prst="rect">
            <a:avLst/>
          </a:prstGeom>
        </p:spPr>
        <p:txBody>
          <a:bodyPr lIns="21771" tIns="21771" rIns="21771" bIns="21771" anchor="t"/>
          <a:lstStyle>
            <a:lvl1pPr marL="221566" indent="-221566" defTabSz="914400">
              <a:lnSpc>
                <a:spcPct val="90000"/>
              </a:lnSpc>
              <a:spcBef>
                <a:spcPts val="1000"/>
              </a:spcBef>
              <a:buSzPct val="100000"/>
              <a:buFont typeface="Arial"/>
              <a:defRPr sz="2700">
                <a:latin typeface="Calibri"/>
                <a:ea typeface="Calibri"/>
                <a:cs typeface="Calibri"/>
                <a:sym typeface="Calibri"/>
              </a:defRPr>
            </a:lvl1pPr>
            <a:lvl2pPr marL="1219353" indent="-259232" defTabSz="914400">
              <a:lnSpc>
                <a:spcPct val="90000"/>
              </a:lnSpc>
              <a:spcBef>
                <a:spcPts val="1000"/>
              </a:spcBef>
              <a:buSzPct val="100000"/>
              <a:buFont typeface="Arial"/>
              <a:defRPr sz="2700">
                <a:latin typeface="Calibri"/>
                <a:ea typeface="Calibri"/>
                <a:cs typeface="Calibri"/>
                <a:sym typeface="Calibri"/>
              </a:defRPr>
            </a:lvl2pPr>
            <a:lvl3pPr marL="2228850" indent="-308610" defTabSz="914400">
              <a:lnSpc>
                <a:spcPct val="90000"/>
              </a:lnSpc>
              <a:spcBef>
                <a:spcPts val="1000"/>
              </a:spcBef>
              <a:buSzPct val="100000"/>
              <a:buFont typeface="Arial"/>
              <a:defRPr sz="2700">
                <a:latin typeface="Calibri"/>
                <a:ea typeface="Calibri"/>
                <a:cs typeface="Calibri"/>
                <a:sym typeface="Calibri"/>
              </a:defRPr>
            </a:lvl3pPr>
            <a:lvl4pPr marL="3226003" indent="-345643" defTabSz="914400">
              <a:lnSpc>
                <a:spcPct val="90000"/>
              </a:lnSpc>
              <a:spcBef>
                <a:spcPts val="1000"/>
              </a:spcBef>
              <a:buSzPct val="100000"/>
              <a:buFont typeface="Arial"/>
              <a:defRPr sz="2700">
                <a:latin typeface="Calibri"/>
                <a:ea typeface="Calibri"/>
                <a:cs typeface="Calibri"/>
                <a:sym typeface="Calibri"/>
              </a:defRPr>
            </a:lvl4pPr>
            <a:lvl5pPr marL="4186124" indent="-345643" defTabSz="914400">
              <a:lnSpc>
                <a:spcPct val="90000"/>
              </a:lnSpc>
              <a:spcBef>
                <a:spcPts val="1000"/>
              </a:spcBef>
              <a:buSzPct val="100000"/>
              <a:buFont typeface="Arial"/>
              <a:defRPr sz="27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0" name="Slide Number"/>
          <p:cNvSpPr txBox="1">
            <a:spLocks noGrp="1"/>
          </p:cNvSpPr>
          <p:nvPr>
            <p:ph type="sldNum" sz="quarter" idx="2"/>
          </p:nvPr>
        </p:nvSpPr>
        <p:spPr>
          <a:xfrm>
            <a:off x="11184069" y="6454543"/>
            <a:ext cx="169732" cy="168740"/>
          </a:xfrm>
          <a:prstGeom prst="rect">
            <a:avLst/>
          </a:prstGeom>
        </p:spPr>
        <p:txBody>
          <a:bodyPr lIns="21771" tIns="21771" rIns="21771" bIns="21771" anchor="ctr"/>
          <a:lstStyle>
            <a:lvl1pPr algn="r" defTabSz="108857">
              <a:defRPr sz="11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7" name="Google Shape;160;p30"/>
          <p:cNvSpPr/>
          <p:nvPr/>
        </p:nvSpPr>
        <p:spPr>
          <a:xfrm>
            <a:off x="10243661" y="0"/>
            <a:ext cx="1948340" cy="6858000"/>
          </a:xfrm>
          <a:prstGeom prst="rect">
            <a:avLst/>
          </a:prstGeom>
          <a:gradFill>
            <a:gsLst>
              <a:gs pos="0">
                <a:srgbClr val="1E73BC"/>
              </a:gs>
              <a:gs pos="100000">
                <a:srgbClr val="373053"/>
              </a:gs>
            </a:gsLst>
            <a:lin ang="5400000"/>
          </a:gradFill>
          <a:ln w="12700">
            <a:miter lim="400000"/>
          </a:ln>
        </p:spPr>
        <p:txBody>
          <a:bodyPr tIns="45720" bIns="45720" anchor="ctr"/>
          <a:lstStyle/>
          <a:p>
            <a:pPr defTabSz="914400">
              <a:lnSpc>
                <a:spcPct val="95000"/>
              </a:lnSpc>
              <a:defRPr sz="5600" b="0">
                <a:solidFill>
                  <a:srgbClr val="FFFFFF"/>
                </a:solidFill>
                <a:latin typeface="Arial"/>
                <a:ea typeface="Arial"/>
                <a:cs typeface="Arial"/>
                <a:sym typeface="Arial"/>
              </a:defRPr>
            </a:pPr>
            <a:endParaRPr sz="2800"/>
          </a:p>
        </p:txBody>
      </p:sp>
      <p:grpSp>
        <p:nvGrpSpPr>
          <p:cNvPr id="164" name="Google Shape;163;p30"/>
          <p:cNvGrpSpPr/>
          <p:nvPr/>
        </p:nvGrpSpPr>
        <p:grpSpPr>
          <a:xfrm>
            <a:off x="10429989" y="5091685"/>
            <a:ext cx="1713087" cy="1702984"/>
            <a:chOff x="0" y="0"/>
            <a:chExt cx="3426171" cy="3405965"/>
          </a:xfrm>
        </p:grpSpPr>
        <p:grpSp>
          <p:nvGrpSpPr>
            <p:cNvPr id="160" name="Google Shape;164;p30"/>
            <p:cNvGrpSpPr/>
            <p:nvPr/>
          </p:nvGrpSpPr>
          <p:grpSpPr>
            <a:xfrm>
              <a:off x="0" y="0"/>
              <a:ext cx="3110745" cy="3163295"/>
              <a:chOff x="0" y="0"/>
              <a:chExt cx="3110744" cy="3163294"/>
            </a:xfrm>
          </p:grpSpPr>
          <p:sp>
            <p:nvSpPr>
              <p:cNvPr id="158" name="Google Shape;165;p30"/>
              <p:cNvSpPr/>
              <p:nvPr/>
            </p:nvSpPr>
            <p:spPr>
              <a:xfrm>
                <a:off x="-1" y="-1"/>
                <a:ext cx="3110746" cy="3163296"/>
              </a:xfrm>
              <a:prstGeom prst="rect">
                <a:avLst/>
              </a:prstGeom>
              <a:solidFill>
                <a:srgbClr val="FFFFFF"/>
              </a:solidFill>
              <a:ln w="12700" cap="flat">
                <a:noFill/>
                <a:miter lim="400000"/>
              </a:ln>
              <a:effectLst/>
            </p:spPr>
            <p:txBody>
              <a:bodyPr wrap="square" lIns="91439" tIns="91439" rIns="91439" bIns="91439" numCol="1" anchor="ctr">
                <a:noAutofit/>
              </a:bodyPr>
              <a:lstStyle/>
              <a:p>
                <a:pPr defTabSz="914400">
                  <a:lnSpc>
                    <a:spcPct val="95000"/>
                  </a:lnSpc>
                  <a:defRPr sz="5600" b="0">
                    <a:solidFill>
                      <a:srgbClr val="FFFFFF"/>
                    </a:solidFill>
                    <a:latin typeface="Arial"/>
                    <a:ea typeface="Arial"/>
                    <a:cs typeface="Arial"/>
                    <a:sym typeface="Arial"/>
                  </a:defRPr>
                </a:pPr>
                <a:endParaRPr sz="2800"/>
              </a:p>
            </p:txBody>
          </p:sp>
          <p:pic>
            <p:nvPicPr>
              <p:cNvPr id="159" name="Google Shape;166;p30" descr="Google Shape;166;p30"/>
              <p:cNvPicPr>
                <a:picLocks noChangeAspect="1"/>
              </p:cNvPicPr>
              <p:nvPr/>
            </p:nvPicPr>
            <p:blipFill>
              <a:blip r:embed="rId2"/>
              <a:stretch>
                <a:fillRect/>
              </a:stretch>
            </p:blipFill>
            <p:spPr>
              <a:xfrm>
                <a:off x="209395" y="172821"/>
                <a:ext cx="2510242" cy="2506060"/>
              </a:xfrm>
              <a:prstGeom prst="rect">
                <a:avLst/>
              </a:prstGeom>
              <a:ln w="12700" cap="flat">
                <a:noFill/>
                <a:miter lim="400000"/>
              </a:ln>
              <a:effectLst/>
            </p:spPr>
          </p:pic>
        </p:grpSp>
        <p:sp>
          <p:nvSpPr>
            <p:cNvPr id="161" name="Google Shape;167;p30"/>
            <p:cNvSpPr txBox="1"/>
            <p:nvPr/>
          </p:nvSpPr>
          <p:spPr>
            <a:xfrm rot="20484441">
              <a:off x="1246927" y="2274125"/>
              <a:ext cx="2103771" cy="81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399" tIns="91399" rIns="91399" bIns="91399" numCol="1" anchor="t">
              <a:spAutoFit/>
            </a:bodyPr>
            <a:lstStyle>
              <a:lvl1pPr algn="l" defTabSz="1828800">
                <a:lnSpc>
                  <a:spcPct val="95000"/>
                </a:lnSpc>
                <a:defRPr sz="4200">
                  <a:solidFill>
                    <a:srgbClr val="78BA20"/>
                  </a:solidFill>
                  <a:latin typeface="Courgette"/>
                  <a:ea typeface="Courgette"/>
                  <a:cs typeface="Courgette"/>
                  <a:sym typeface="Courgette"/>
                </a:defRPr>
              </a:lvl1pPr>
            </a:lstStyle>
            <a:p>
              <a:r>
                <a:rPr sz="2100"/>
                <a:t>Phase</a:t>
              </a:r>
            </a:p>
          </p:txBody>
        </p:sp>
        <p:sp>
          <p:nvSpPr>
            <p:cNvPr id="162" name="Google Shape;168;p30"/>
            <p:cNvSpPr txBox="1"/>
            <p:nvPr/>
          </p:nvSpPr>
          <p:spPr>
            <a:xfrm>
              <a:off x="2448227" y="2063093"/>
              <a:ext cx="349941" cy="91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399" tIns="91399" rIns="91399" bIns="91399" numCol="1" anchor="t">
              <a:spAutoFit/>
            </a:bodyPr>
            <a:lstStyle>
              <a:lvl1pPr algn="l" defTabSz="1828800">
                <a:lnSpc>
                  <a:spcPct val="95000"/>
                </a:lnSpc>
                <a:defRPr sz="4800" b="0">
                  <a:solidFill>
                    <a:srgbClr val="78BA20"/>
                  </a:solidFill>
                  <a:latin typeface="Libre Franklin Thin"/>
                  <a:ea typeface="Libre Franklin Thin"/>
                  <a:cs typeface="Libre Franklin Thin"/>
                  <a:sym typeface="Libre Franklin Thin"/>
                </a:defRPr>
              </a:lvl1pPr>
            </a:lstStyle>
            <a:p>
              <a:r>
                <a:rPr sz="2400"/>
                <a:t>I</a:t>
              </a:r>
            </a:p>
          </p:txBody>
        </p:sp>
        <p:sp>
          <p:nvSpPr>
            <p:cNvPr id="163" name="Google Shape;169;p30"/>
            <p:cNvSpPr txBox="1"/>
            <p:nvPr/>
          </p:nvSpPr>
          <p:spPr>
            <a:xfrm>
              <a:off x="2598326" y="1985522"/>
              <a:ext cx="349941" cy="91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399" tIns="91399" rIns="91399" bIns="91399" numCol="1" anchor="t">
              <a:spAutoFit/>
            </a:bodyPr>
            <a:lstStyle>
              <a:lvl1pPr algn="l" defTabSz="1828800">
                <a:lnSpc>
                  <a:spcPct val="95000"/>
                </a:lnSpc>
                <a:defRPr sz="4800" b="0">
                  <a:solidFill>
                    <a:srgbClr val="78BA20"/>
                  </a:solidFill>
                  <a:latin typeface="Libre Franklin Thin"/>
                  <a:ea typeface="Libre Franklin Thin"/>
                  <a:cs typeface="Libre Franklin Thin"/>
                  <a:sym typeface="Libre Franklin Thin"/>
                </a:defRPr>
              </a:lvl1pPr>
            </a:lstStyle>
            <a:p>
              <a:r>
                <a:rPr sz="2400"/>
                <a:t>I</a:t>
              </a:r>
            </a:p>
          </p:txBody>
        </p:sp>
      </p:grpSp>
      <p:sp>
        <p:nvSpPr>
          <p:cNvPr id="165" name="Slide Number"/>
          <p:cNvSpPr txBox="1">
            <a:spLocks noGrp="1"/>
          </p:cNvSpPr>
          <p:nvPr>
            <p:ph type="sldNum" sz="quarter" idx="2"/>
          </p:nvPr>
        </p:nvSpPr>
        <p:spPr>
          <a:xfrm>
            <a:off x="5892800" y="6172200"/>
            <a:ext cx="2844800" cy="368301"/>
          </a:xfrm>
          <a:prstGeom prst="rect">
            <a:avLst/>
          </a:prstGeom>
        </p:spPr>
        <p:txBody>
          <a:bodyPr lIns="91399" tIns="91399" rIns="91399" bIns="91399" anchor="ctr"/>
          <a:lstStyle>
            <a:lvl1pPr algn="r" defTabSz="914400">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Default - 白紙">
    <p:spTree>
      <p:nvGrpSpPr>
        <p:cNvPr id="1" name=""/>
        <p:cNvGrpSpPr/>
        <p:nvPr/>
      </p:nvGrpSpPr>
      <p:grpSpPr>
        <a:xfrm>
          <a:off x="0" y="0"/>
          <a:ext cx="0" cy="0"/>
          <a:chOff x="0" y="0"/>
          <a:chExt cx="0" cy="0"/>
        </a:xfrm>
      </p:grpSpPr>
      <p:sp>
        <p:nvSpPr>
          <p:cNvPr id="172" name="Slide Number"/>
          <p:cNvSpPr txBox="1">
            <a:spLocks noGrp="1"/>
          </p:cNvSpPr>
          <p:nvPr>
            <p:ph type="sldNum" sz="quarter" idx="2"/>
          </p:nvPr>
        </p:nvSpPr>
        <p:spPr>
          <a:xfrm>
            <a:off x="10035010" y="6528844"/>
            <a:ext cx="175792" cy="174402"/>
          </a:xfrm>
          <a:prstGeom prst="rect">
            <a:avLst/>
          </a:prstGeom>
          <a:ln>
            <a:round/>
          </a:ln>
        </p:spPr>
        <p:txBody>
          <a:bodyPr lIns="53578" tIns="53578" rIns="53578" bIns="53578" anchor="ctr"/>
          <a:lstStyle>
            <a:lvl1pPr algn="r" defTabSz="910828">
              <a:defRPr sz="900">
                <a:solidFill>
                  <a:srgbClr val="9A9A9A"/>
                </a:solidFill>
                <a:uFill>
                  <a:solidFill>
                    <a:srgbClr val="9A9A9A"/>
                  </a:solidFill>
                </a:u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9" name="Slide Number"/>
          <p:cNvSpPr txBox="1">
            <a:spLocks noGrp="1"/>
          </p:cNvSpPr>
          <p:nvPr>
            <p:ph type="sldNum" sz="quarter" idx="2"/>
          </p:nvPr>
        </p:nvSpPr>
        <p:spPr>
          <a:xfrm>
            <a:off x="11184069" y="6454543"/>
            <a:ext cx="169732" cy="168740"/>
          </a:xfrm>
          <a:prstGeom prst="rect">
            <a:avLst/>
          </a:prstGeom>
        </p:spPr>
        <p:txBody>
          <a:bodyPr lIns="21771" tIns="21771" rIns="21771" bIns="21771" anchor="ctr"/>
          <a:lstStyle>
            <a:lvl1pPr algn="r" defTabSz="108857">
              <a:defRPr sz="11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524000" y="1122363"/>
            <a:ext cx="9144000" cy="2387601"/>
          </a:xfrm>
          <a:prstGeom prst="rect">
            <a:avLst/>
          </a:prstGeom>
        </p:spPr>
        <p:txBody>
          <a:bodyPr lIns="91439" tIns="91439" rIns="91439" bIns="91439" anchor="b"/>
          <a:lstStyle>
            <a:lvl1pPr defTabSz="914400">
              <a:lnSpc>
                <a:spcPct val="90000"/>
              </a:lnSpc>
              <a:defRPr sz="6000">
                <a:latin typeface="Calibri Light"/>
                <a:ea typeface="Calibri Light"/>
                <a:cs typeface="Calibri Light"/>
                <a:sym typeface="Calibri Light"/>
              </a:defRPr>
            </a:lvl1pPr>
          </a:lstStyle>
          <a:p>
            <a:r>
              <a:t>Title Text</a:t>
            </a:r>
          </a:p>
        </p:txBody>
      </p:sp>
      <p:sp>
        <p:nvSpPr>
          <p:cNvPr id="187" name="Body Level One…"/>
          <p:cNvSpPr txBox="1">
            <a:spLocks noGrp="1"/>
          </p:cNvSpPr>
          <p:nvPr>
            <p:ph type="body" sz="quarter" idx="1"/>
          </p:nvPr>
        </p:nvSpPr>
        <p:spPr>
          <a:xfrm>
            <a:off x="1524000" y="3602038"/>
            <a:ext cx="9144000" cy="1655763"/>
          </a:xfrm>
          <a:prstGeom prst="rect">
            <a:avLst/>
          </a:prstGeom>
        </p:spPr>
        <p:txBody>
          <a:bodyPr lIns="91439" tIns="91439" rIns="91439" bIns="91439" anchor="t"/>
          <a:lstStyle>
            <a:lvl1pPr marL="0" indent="0" algn="ctr" defTabSz="914400">
              <a:lnSpc>
                <a:spcPct val="90000"/>
              </a:lnSpc>
              <a:spcBef>
                <a:spcPts val="1000"/>
              </a:spcBef>
              <a:buSzTx/>
              <a:buNone/>
              <a:defRPr sz="2400">
                <a:latin typeface="Calibri"/>
                <a:ea typeface="Calibri"/>
                <a:cs typeface="Calibri"/>
                <a:sym typeface="Calibri"/>
              </a:defRPr>
            </a:lvl1pPr>
            <a:lvl2pPr marL="0" indent="228600" algn="ctr" defTabSz="914400">
              <a:lnSpc>
                <a:spcPct val="90000"/>
              </a:lnSpc>
              <a:spcBef>
                <a:spcPts val="1000"/>
              </a:spcBef>
              <a:buSzTx/>
              <a:buNone/>
              <a:defRPr sz="2400">
                <a:latin typeface="Calibri"/>
                <a:ea typeface="Calibri"/>
                <a:cs typeface="Calibri"/>
                <a:sym typeface="Calibri"/>
              </a:defRPr>
            </a:lvl2pPr>
            <a:lvl3pPr marL="0" indent="457200" algn="ctr" defTabSz="914400">
              <a:lnSpc>
                <a:spcPct val="90000"/>
              </a:lnSpc>
              <a:spcBef>
                <a:spcPts val="1000"/>
              </a:spcBef>
              <a:buSzTx/>
              <a:buNone/>
              <a:defRPr sz="2400">
                <a:latin typeface="Calibri"/>
                <a:ea typeface="Calibri"/>
                <a:cs typeface="Calibri"/>
                <a:sym typeface="Calibri"/>
              </a:defRPr>
            </a:lvl3pPr>
            <a:lvl4pPr marL="0" indent="685800" algn="ctr" defTabSz="914400">
              <a:lnSpc>
                <a:spcPct val="90000"/>
              </a:lnSpc>
              <a:spcBef>
                <a:spcPts val="1000"/>
              </a:spcBef>
              <a:buSzTx/>
              <a:buNone/>
              <a:defRPr sz="2400">
                <a:latin typeface="Calibri"/>
                <a:ea typeface="Calibri"/>
                <a:cs typeface="Calibri"/>
                <a:sym typeface="Calibri"/>
              </a:defRPr>
            </a:lvl4pPr>
            <a:lvl5pPr marL="0" indent="914400" algn="ctr" defTabSz="914400">
              <a:lnSpc>
                <a:spcPct val="90000"/>
              </a:lnSpc>
              <a:spcBef>
                <a:spcPts val="1000"/>
              </a:spcBef>
              <a:buSzTx/>
              <a:buNone/>
              <a:defRPr sz="2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8" name="Slide Number"/>
          <p:cNvSpPr txBox="1">
            <a:spLocks noGrp="1"/>
          </p:cNvSpPr>
          <p:nvPr>
            <p:ph type="sldNum" sz="quarter" idx="2"/>
          </p:nvPr>
        </p:nvSpPr>
        <p:spPr>
          <a:xfrm>
            <a:off x="11101526" y="6417935"/>
            <a:ext cx="252274" cy="241955"/>
          </a:xfrm>
          <a:prstGeom prst="rect">
            <a:avLst/>
          </a:prstGeom>
        </p:spPr>
        <p:txBody>
          <a:bodyPr lIns="91439" tIns="91439" rIns="91439" bIns="91439" anchor="ctr"/>
          <a:lstStyle>
            <a:lvl1pPr algn="r" defTabSz="914400">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theme" Target="../theme/theme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theme" Target="../theme/theme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8"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AD5C2F-C89E-D391-59D5-E9E7F34604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0F3918-32A0-78D0-4A6B-73C3326AF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4FC24-9B15-125E-099D-C2DD964FDC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16A3DB-725C-7443-87CF-958A43082728}" type="datetimeFigureOut">
              <a:rPr lang="en-US" smtClean="0"/>
              <a:t>6/9/2025</a:t>
            </a:fld>
            <a:endParaRPr lang="en-US"/>
          </a:p>
        </p:txBody>
      </p:sp>
      <p:sp>
        <p:nvSpPr>
          <p:cNvPr id="5" name="Footer Placeholder 4">
            <a:extLst>
              <a:ext uri="{FF2B5EF4-FFF2-40B4-BE49-F238E27FC236}">
                <a16:creationId xmlns:a16="http://schemas.microsoft.com/office/drawing/2014/main" id="{7B7A7A75-FB12-8D71-2D99-38B6389E0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CAA53C-4FE2-F986-FAFE-EDFA92239F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73402A-5AE7-7543-8134-3768BDDDDC34}" type="slidenum">
              <a:rPr lang="en-US" smtClean="0"/>
              <a:t>‹#›</a:t>
            </a:fld>
            <a:endParaRPr lang="en-US"/>
          </a:p>
        </p:txBody>
      </p:sp>
    </p:spTree>
    <p:extLst>
      <p:ext uri="{BB962C8B-B14F-4D97-AF65-F5344CB8AC3E}">
        <p14:creationId xmlns:p14="http://schemas.microsoft.com/office/powerpoint/2010/main" val="275832435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66" r:id="rId5"/>
    <p:sldLayoutId id="2147483767" r:id="rId6"/>
    <p:sldLayoutId id="2147483768" r:id="rId7"/>
    <p:sldLayoutId id="2147483769" r:id="rId8"/>
    <p:sldLayoutId id="2147483770" r:id="rId9"/>
    <p:sldLayoutId id="2147483781"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32650773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4B10E54-6AC1-B84F-816F-7F8983E72682}" type="datetimeFigureOut">
              <a:rPr lang="en-CN" smtClean="0"/>
              <a:t>06/09/2025</a:t>
            </a:fld>
            <a:endParaRPr lang="en-C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C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928860F4-4D44-4F4E-9A94-F924D66E8C92}" type="slidenum">
              <a:rPr lang="en-CN" smtClean="0"/>
              <a:t>‹#›</a:t>
            </a:fld>
            <a:endParaRPr lang="en-CN"/>
          </a:p>
        </p:txBody>
      </p:sp>
    </p:spTree>
    <p:extLst>
      <p:ext uri="{BB962C8B-B14F-4D97-AF65-F5344CB8AC3E}">
        <p14:creationId xmlns:p14="http://schemas.microsoft.com/office/powerpoint/2010/main" val="43196694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1066800" y="936841"/>
            <a:ext cx="8886884" cy="953669"/>
          </a:xfrm>
          <a:prstGeom prst="rect">
            <a:avLst/>
          </a:prstGeom>
        </p:spPr>
        <p:txBody>
          <a:bodyPr vert="horz" lIns="91440" tIns="45720" rIns="91440" bIns="45720" rtlCol="0" anchor="b">
            <a:normAutofit/>
          </a:bodyPr>
          <a:lstStyle/>
          <a:p>
            <a:pPr>
              <a:defRPr/>
            </a:pPr>
            <a:r>
              <a:rPr lang="en-US"/>
              <a:t>Click to edit Master title style</a:t>
            </a:r>
            <a:endParaRPr/>
          </a:p>
        </p:txBody>
      </p:sp>
      <p:sp>
        <p:nvSpPr>
          <p:cNvPr id="3" name="Text Placeholder 2"/>
          <p:cNvSpPr>
            <a:spLocks noGrp="1"/>
          </p:cNvSpPr>
          <p:nvPr>
            <p:ph type="body" idx="1"/>
          </p:nvPr>
        </p:nvSpPr>
        <p:spPr bwMode="auto">
          <a:xfrm>
            <a:off x="1069848" y="2139696"/>
            <a:ext cx="8883836" cy="367768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2"/>
          </p:nvPr>
        </p:nvSpPr>
        <p:spPr bwMode="auto">
          <a:xfrm rot="5400000">
            <a:off x="10477379" y="4629744"/>
            <a:ext cx="2653507" cy="365125"/>
          </a:xfrm>
          <a:prstGeom prst="rect">
            <a:avLst/>
          </a:prstGeom>
        </p:spPr>
        <p:txBody>
          <a:bodyPr vert="horz" lIns="91440" tIns="45720" rIns="91440" bIns="45720" rtlCol="0" anchor="ctr"/>
          <a:lstStyle>
            <a:lvl1pPr algn="r">
              <a:defRPr sz="900">
                <a:solidFill>
                  <a:schemeClr val="tx1"/>
                </a:solidFill>
              </a:defRPr>
            </a:lvl1pPr>
          </a:lstStyle>
          <a:p>
            <a:pPr>
              <a:defRPr/>
            </a:pPr>
            <a:fld id="{1E351CED-465B-40B5-ADCE-957C918F227B}" type="datetimeFigureOut">
              <a:rPr lang="en-US"/>
              <a:t>6/9/2025</a:t>
            </a:fld>
            <a:endParaRPr lang="en-US"/>
          </a:p>
        </p:txBody>
      </p:sp>
      <p:sp>
        <p:nvSpPr>
          <p:cNvPr id="5" name="Footer Placeholder 4"/>
          <p:cNvSpPr>
            <a:spLocks noGrp="1"/>
          </p:cNvSpPr>
          <p:nvPr>
            <p:ph type="ftr" sz="quarter" idx="3"/>
          </p:nvPr>
        </p:nvSpPr>
        <p:spPr bwMode="auto">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pPr>
              <a:defRPr/>
            </a:pPr>
            <a:endParaRPr lang="en-US"/>
          </a:p>
        </p:txBody>
      </p:sp>
      <p:sp>
        <p:nvSpPr>
          <p:cNvPr id="6" name="Slide Number Placeholder 5"/>
          <p:cNvSpPr>
            <a:spLocks noGrp="1"/>
          </p:cNvSpPr>
          <p:nvPr>
            <p:ph type="sldNum" sz="quarter" idx="4"/>
          </p:nvPr>
        </p:nvSpPr>
        <p:spPr bwMode="auto">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pPr>
              <a:defRPr/>
            </a:pPr>
            <a:fld id="{5A33CB2A-1702-4C1D-9CC4-8D472D39F19E}" type="slidenum">
              <a:rPr lang="en-US"/>
              <a:t>‹#›</a:t>
            </a:fld>
            <a:endParaRPr lang="en-US"/>
          </a:p>
        </p:txBody>
      </p:sp>
    </p:spTree>
    <p:extLst>
      <p:ext uri="{BB962C8B-B14F-4D97-AF65-F5344CB8AC3E}">
        <p14:creationId xmlns:p14="http://schemas.microsoft.com/office/powerpoint/2010/main" val="962299627"/>
      </p:ext>
    </p:extLst>
  </p:cSld>
  <p:clrMap bg1="lt1" tx1="dk1" bg2="lt2" tx2="dk2" accent1="accent1" accent2="accent2" accent3="accent3" accent4="accent4" accent5="accent5" accent6="accent6" hlink="hlink" folHlink="folHlink"/>
  <p:sldLayoutIdLst>
    <p:sldLayoutId id="2147483811"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812" r:id="rId13"/>
    <p:sldLayoutId id="2147483813" r:id="rId14"/>
    <p:sldLayoutId id="2147483824" r:id="rId15"/>
  </p:sldLayoutIdLst>
  <p:txStyles>
    <p:titleStyle>
      <a:lvl1pPr algn="l" defTabSz="914400">
        <a:lnSpc>
          <a:spcPct val="90000"/>
        </a:lnSpc>
        <a:spcBef>
          <a:spcPts val="0"/>
        </a:spcBef>
        <a:buNone/>
        <a:defRPr sz="3200" b="1">
          <a:solidFill>
            <a:schemeClr val="tx1"/>
          </a:solidFill>
          <a:latin typeface="+mj-lt"/>
          <a:ea typeface="+mj-ea"/>
          <a:cs typeface="+mj-cs"/>
        </a:defRPr>
      </a:lvl1pPr>
    </p:titleStyle>
    <p:bodyStyle>
      <a:lvl1pPr marL="228600" indent="-228600" algn="l" defTabSz="914400">
        <a:lnSpc>
          <a:spcPct val="120000"/>
        </a:lnSpc>
        <a:spcBef>
          <a:spcPts val="1000"/>
        </a:spcBef>
        <a:buFont typeface="Arial"/>
        <a:buChar char="•"/>
        <a:defRPr sz="1800">
          <a:solidFill>
            <a:schemeClr val="tx1"/>
          </a:solidFill>
          <a:latin typeface="+mn-lt"/>
          <a:ea typeface="+mn-ea"/>
          <a:cs typeface="+mn-cs"/>
        </a:defRPr>
      </a:lvl1pPr>
      <a:lvl2pPr marL="548640" indent="-228600" algn="l" defTabSz="914400">
        <a:lnSpc>
          <a:spcPct val="120000"/>
        </a:lnSpc>
        <a:spcBef>
          <a:spcPts val="500"/>
        </a:spcBef>
        <a:buFont typeface="Neue Haas Grotesk Text Pro"/>
        <a:buChar char="–"/>
        <a:defRPr sz="1600">
          <a:solidFill>
            <a:schemeClr val="tx1"/>
          </a:solidFill>
          <a:latin typeface="+mn-lt"/>
          <a:ea typeface="+mn-ea"/>
          <a:cs typeface="+mn-cs"/>
        </a:defRPr>
      </a:lvl2pPr>
      <a:lvl3pPr marL="777240" indent="-228600" algn="l" defTabSz="914400">
        <a:lnSpc>
          <a:spcPct val="120000"/>
        </a:lnSpc>
        <a:spcBef>
          <a:spcPts val="500"/>
        </a:spcBef>
        <a:buFont typeface="Arial"/>
        <a:buChar char="•"/>
        <a:defRPr sz="1400">
          <a:solidFill>
            <a:schemeClr val="tx1"/>
          </a:solidFill>
          <a:latin typeface="+mn-lt"/>
          <a:ea typeface="+mn-ea"/>
          <a:cs typeface="+mn-cs"/>
        </a:defRPr>
      </a:lvl3pPr>
      <a:lvl4pPr marL="914400" indent="-228600" algn="l" defTabSz="914400">
        <a:lnSpc>
          <a:spcPct val="120000"/>
        </a:lnSpc>
        <a:spcBef>
          <a:spcPts val="500"/>
        </a:spcBef>
        <a:buFont typeface="Neue Haas Grotesk Text Pro"/>
        <a:buChar char="–"/>
        <a:defRPr sz="1200">
          <a:solidFill>
            <a:schemeClr val="tx1"/>
          </a:solidFill>
          <a:latin typeface="+mn-lt"/>
          <a:ea typeface="+mn-ea"/>
          <a:cs typeface="+mn-cs"/>
        </a:defRPr>
      </a:lvl4pPr>
      <a:lvl5pPr marL="1097280" indent="-228600" algn="l" defTabSz="914400">
        <a:lnSpc>
          <a:spcPct val="120000"/>
        </a:lnSpc>
        <a:spcBef>
          <a:spcPts val="500"/>
        </a:spcBef>
        <a:buFont typeface="Arial"/>
        <a:buChar char="•"/>
        <a:defRPr sz="12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776" r:id="rId12"/>
    <p:sldLayoutId id="2147483807" r:id="rId13"/>
    <p:sldLayoutId id="2147483808" r:id="rId14"/>
    <p:sldLayoutId id="2147483809" r:id="rId15"/>
    <p:sldLayoutId id="2147483777" r:id="rId16"/>
    <p:sldLayoutId id="2147483778" r:id="rId17"/>
    <p:sldLayoutId id="2147483779" r:id="rId18"/>
    <p:sldLayoutId id="2147483780"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FF9835D-33A9-4D0F-843C-04ADFB33E7C7}" type="datetimeFigureOut">
              <a:rPr lang="en-US"/>
              <a:t>6/9/2025</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E4E5ACD-93FF-47AF-83DA-07641F297110}"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83" r:id="rId12"/>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44550" y="177800"/>
            <a:ext cx="10502900"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Slide Number"/>
          <p:cNvSpPr txBox="1">
            <a:spLocks noGrp="1"/>
          </p:cNvSpPr>
          <p:nvPr>
            <p:ph type="sldNum" sz="quarter" idx="2"/>
          </p:nvPr>
        </p:nvSpPr>
        <p:spPr>
          <a:xfrm>
            <a:off x="5979516" y="6540500"/>
            <a:ext cx="226619" cy="656590"/>
          </a:xfrm>
          <a:prstGeom prst="rect">
            <a:avLst/>
          </a:prstGeom>
          <a:ln w="12700">
            <a:miter lim="400000"/>
          </a:ln>
        </p:spPr>
        <p:txBody>
          <a:bodyPr wrap="square" lIns="50800" tIns="50800" rIns="50800" bIns="50800">
            <a:spAutoFit/>
          </a:bodyPr>
          <a:lstStyle>
            <a:lvl1pPr>
              <a:defRPr sz="1200" b="0">
                <a:latin typeface="Helvetica Neue Light"/>
                <a:ea typeface="Helvetica Neue Light"/>
                <a:cs typeface="Helvetica Neue Light"/>
                <a:sym typeface="Helvetica Neue Light"/>
              </a:defRPr>
            </a:lvl1pPr>
          </a:lstStyle>
          <a:p>
            <a:fld id="{86CB4B4D-7CA3-9044-876B-883B54F8677D}" type="slidenum">
              <a:t>‹#›</a:t>
            </a:fld>
            <a:endParaRPr/>
          </a:p>
        </p:txBody>
      </p:sp>
      <p:sp>
        <p:nvSpPr>
          <p:cNvPr id="4" name="Body Level One…"/>
          <p:cNvSpPr txBox="1">
            <a:spLocks noGrp="1"/>
          </p:cNvSpPr>
          <p:nvPr>
            <p:ph type="body" idx="1"/>
          </p:nvPr>
        </p:nvSpPr>
        <p:spPr>
          <a:xfrm>
            <a:off x="844550" y="1574800"/>
            <a:ext cx="10502900"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814" r:id="rId12"/>
    <p:sldLayoutId id="2147483661" r:id="rId13"/>
    <p:sldLayoutId id="2147483662" r:id="rId14"/>
    <p:sldLayoutId id="2147483818" r:id="rId15"/>
    <p:sldLayoutId id="2147483819" r:id="rId16"/>
    <p:sldLayoutId id="2147483821" r:id="rId17"/>
    <p:sldLayoutId id="2147483666" r:id="rId18"/>
    <p:sldLayoutId id="2147483667" r:id="rId19"/>
    <p:sldLayoutId id="2147483668" r:id="rId20"/>
    <p:sldLayoutId id="2147483669" r:id="rId21"/>
    <p:sldLayoutId id="2147483816" r:id="rId22"/>
    <p:sldLayoutId id="2147483817" r:id="rId23"/>
    <p:sldLayoutId id="2147483820" r:id="rId24"/>
    <p:sldLayoutId id="2147483822" r:id="rId25"/>
    <p:sldLayoutId id="2147483674" r:id="rId26"/>
    <p:sldLayoutId id="2147483675" r:id="rId27"/>
    <p:sldLayoutId id="2147483676" r:id="rId28"/>
    <p:sldLayoutId id="2147483677" r:id="rId29"/>
    <p:sldLayoutId id="2147483678" r:id="rId30"/>
    <p:sldLayoutId id="2147483679" r:id="rId31"/>
    <p:sldLayoutId id="2147483823" r:id="rId3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99E87A-3661-3B97-79D9-C4E734DF63DA}"/>
              </a:ext>
            </a:extLst>
          </p:cNvPr>
          <p:cNvSpPr>
            <a:spLocks noGrp="1"/>
          </p:cNvSpPr>
          <p:nvPr>
            <p:ph type="title"/>
          </p:nvPr>
        </p:nvSpPr>
        <p:spPr>
          <a:xfrm>
            <a:off x="838200" y="365126"/>
            <a:ext cx="10515600" cy="132609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74C2034-B6BC-F173-E47F-239547208505}"/>
              </a:ext>
            </a:extLst>
          </p:cNvPr>
          <p:cNvSpPr>
            <a:spLocks noGrp="1"/>
          </p:cNvSpPr>
          <p:nvPr>
            <p:ph type="body" idx="1"/>
          </p:nvPr>
        </p:nvSpPr>
        <p:spPr>
          <a:xfrm>
            <a:off x="838200" y="1825625"/>
            <a:ext cx="10515600" cy="43518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D32B0B0-77DC-3479-34A8-CC7C299484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78792595-69C6-45E5-A469-B26AE8909CF3}" type="datetimeFigureOut">
              <a:rPr lang="en-US" smtClean="0"/>
              <a:t>6/9/2025</a:t>
            </a:fld>
            <a:endParaRPr lang="en-US"/>
          </a:p>
        </p:txBody>
      </p:sp>
      <p:sp>
        <p:nvSpPr>
          <p:cNvPr id="5" name="Footer Placeholder 4">
            <a:extLst>
              <a:ext uri="{FF2B5EF4-FFF2-40B4-BE49-F238E27FC236}">
                <a16:creationId xmlns:a16="http://schemas.microsoft.com/office/drawing/2014/main" id="{38D4CBD1-0FC6-9EC5-E2B9-0DFF63A76A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6628B6-2988-4949-4A1B-E3180253B5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C254D73F-B332-456D-9DFE-EDBF5BC6245C}" type="slidenum">
              <a:rPr lang="en-US" smtClean="0"/>
              <a:t>‹#›</a:t>
            </a:fld>
            <a:endParaRPr lang="en-US"/>
          </a:p>
        </p:txBody>
      </p:sp>
    </p:spTree>
    <p:extLst>
      <p:ext uri="{BB962C8B-B14F-4D97-AF65-F5344CB8AC3E}">
        <p14:creationId xmlns:p14="http://schemas.microsoft.com/office/powerpoint/2010/main" val="3419505292"/>
      </p:ext>
    </p:extLst>
  </p:cSld>
  <p:clrMap bg1="lt1" tx1="dk1" bg2="lt2" tx2="dk2" accent1="accent1" accent2="accent2" accent3="accent3" accent4="accent4" accent5="accent5" accent6="accent6" hlink="hlink" folHlink="folHlink"/>
  <p:sldLayoutIdLst>
    <p:sldLayoutId id="2147483648" r:id="rId1"/>
    <p:sldLayoutId id="2147483670" r:id="rId2"/>
    <p:sldLayoutId id="2147483671" r:id="rId3"/>
    <p:sldLayoutId id="2147483663" r:id="rId4"/>
    <p:sldLayoutId id="2147483664" r:id="rId5"/>
    <p:sldLayoutId id="2147483672" r:id="rId6"/>
    <p:sldLayoutId id="2147483665" r:id="rId7"/>
    <p:sldLayoutId id="2147483673" r:id="rId8"/>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emf"/></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8.jpeg"/><Relationship Id="rId7" Type="http://schemas.openxmlformats.org/officeDocument/2006/relationships/diagramColors" Target="../diagrams/colors1.xml"/><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8.svg"/><Relationship Id="rId1" Type="http://schemas.openxmlformats.org/officeDocument/2006/relationships/slideLayout" Target="../slideLayouts/slideLayout13.xml"/><Relationship Id="rId6" Type="http://schemas.openxmlformats.org/officeDocument/2006/relationships/diagramQuickStyle" Target="../diagrams/quickStyle1.xml"/><Relationship Id="rId11" Type="http://schemas.openxmlformats.org/officeDocument/2006/relationships/image" Target="../media/image23.png"/><Relationship Id="rId5" Type="http://schemas.openxmlformats.org/officeDocument/2006/relationships/diagramLayout" Target="../diagrams/layout1.xml"/><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diagramData" Target="../diagrams/data1.xml"/><Relationship Id="rId9" Type="http://schemas.openxmlformats.org/officeDocument/2006/relationships/image" Target="../media/image21.png"/><Relationship Id="rId14" Type="http://schemas.openxmlformats.org/officeDocument/2006/relationships/image" Target="../media/image26.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32.png"/><Relationship Id="rId7" Type="http://schemas.openxmlformats.org/officeDocument/2006/relationships/diagramData" Target="../diagrams/data2.xml"/><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svg"/><Relationship Id="rId11" Type="http://schemas.microsoft.com/office/2007/relationships/diagramDrawing" Target="../diagrams/drawing2.xml"/><Relationship Id="rId5" Type="http://schemas.openxmlformats.org/officeDocument/2006/relationships/image" Target="../media/image34.png"/><Relationship Id="rId10" Type="http://schemas.openxmlformats.org/officeDocument/2006/relationships/diagramColors" Target="../diagrams/colors2.xml"/><Relationship Id="rId4" Type="http://schemas.openxmlformats.org/officeDocument/2006/relationships/image" Target="../media/image33.svg"/><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6.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6.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xml"/><Relationship Id="rId1" Type="http://schemas.openxmlformats.org/officeDocument/2006/relationships/slideLayout" Target="../slideLayouts/slideLayout80.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107.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10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9.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3.xml"/><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slides/_rels/slide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30" y="0"/>
            <a:ext cx="465736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90" y="226898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Subtitle 2">
            <a:extLst>
              <a:ext uri="{FF2B5EF4-FFF2-40B4-BE49-F238E27FC236}">
                <a16:creationId xmlns:a16="http://schemas.microsoft.com/office/drawing/2014/main" id="{BA26BEE8-629D-E0C0-A63F-ABD373BD3E57}"/>
              </a:ext>
            </a:extLst>
          </p:cNvPr>
          <p:cNvSpPr txBox="1">
            <a:spLocks/>
          </p:cNvSpPr>
          <p:nvPr/>
        </p:nvSpPr>
        <p:spPr>
          <a:xfrm>
            <a:off x="8079275" y="2357912"/>
            <a:ext cx="3923927" cy="25941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40080" rtl="0" eaLnBrk="1" fontAlgn="auto" latinLnBrk="0" hangingPunct="1">
              <a:lnSpc>
                <a:spcPct val="90000"/>
              </a:lnSpc>
              <a:spcBef>
                <a:spcPts val="7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white"/>
                </a:solidFill>
                <a:effectLst/>
                <a:uLnTx/>
                <a:uFillTx/>
                <a:latin typeface="Arial"/>
                <a:cs typeface="Arial"/>
              </a:rPr>
              <a:t>jswright@tsinghua.edu.cn</a:t>
            </a:r>
          </a:p>
        </p:txBody>
      </p:sp>
      <p:pic>
        <p:nvPicPr>
          <p:cNvPr id="7170" name="Picture 2" descr="Jonathon Wright">
            <a:extLst>
              <a:ext uri="{FF2B5EF4-FFF2-40B4-BE49-F238E27FC236}">
                <a16:creationId xmlns:a16="http://schemas.microsoft.com/office/drawing/2014/main" id="{F98EB81B-C1A3-0ABA-8BCC-3D5EA47C5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990" y="500595"/>
            <a:ext cx="1515524" cy="154078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8">
            <a:extLst>
              <a:ext uri="{FF2B5EF4-FFF2-40B4-BE49-F238E27FC236}">
                <a16:creationId xmlns:a16="http://schemas.microsoft.com/office/drawing/2014/main" id="{A96EC0EB-0429-0C88-F90F-99B60C0C96E0}"/>
              </a:ext>
            </a:extLst>
          </p:cNvPr>
          <p:cNvPicPr>
            <a:picLocks noChangeAspect="1"/>
          </p:cNvPicPr>
          <p:nvPr/>
        </p:nvPicPr>
        <p:blipFill rotWithShape="1">
          <a:blip r:embed="rId4"/>
          <a:srcRect r="69220"/>
          <a:stretch/>
        </p:blipFill>
        <p:spPr>
          <a:xfrm>
            <a:off x="165697" y="5578278"/>
            <a:ext cx="2510233" cy="1113959"/>
          </a:xfrm>
          <a:prstGeom prst="rect">
            <a:avLst/>
          </a:prstGeom>
        </p:spPr>
      </p:pic>
      <p:sp>
        <p:nvSpPr>
          <p:cNvPr id="4" name="Content Placeholder 2">
            <a:extLst>
              <a:ext uri="{FF2B5EF4-FFF2-40B4-BE49-F238E27FC236}">
                <a16:creationId xmlns:a16="http://schemas.microsoft.com/office/drawing/2014/main" id="{58375375-6F8D-0E53-DFD1-74DF47851C82}"/>
              </a:ext>
            </a:extLst>
          </p:cNvPr>
          <p:cNvSpPr txBox="1">
            <a:spLocks/>
          </p:cNvSpPr>
          <p:nvPr/>
        </p:nvSpPr>
        <p:spPr>
          <a:xfrm>
            <a:off x="342478" y="1096020"/>
            <a:ext cx="6945928" cy="417090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bg1"/>
                </a:solidFill>
                <a:ea typeface="Calibri"/>
                <a:cs typeface="Calibri"/>
              </a:rPr>
              <a:t>Where I work: </a:t>
            </a:r>
          </a:p>
          <a:p>
            <a:pPr marL="0" indent="0">
              <a:buNone/>
            </a:pPr>
            <a:r>
              <a:rPr lang="en-US" sz="2400">
                <a:solidFill>
                  <a:schemeClr val="bg1"/>
                </a:solidFill>
                <a:ea typeface="Calibri"/>
                <a:cs typeface="Calibri"/>
              </a:rPr>
              <a:t>  Department of Earth System Science</a:t>
            </a:r>
          </a:p>
          <a:p>
            <a:pPr marL="0" indent="0">
              <a:buNone/>
            </a:pPr>
            <a:r>
              <a:rPr lang="en-US" sz="2400">
                <a:solidFill>
                  <a:schemeClr val="bg1"/>
                </a:solidFill>
              </a:rPr>
              <a:t>  Tsinghua University, Beijing, China</a:t>
            </a:r>
            <a:endParaRPr lang="en-US" sz="2400">
              <a:solidFill>
                <a:schemeClr val="bg1"/>
              </a:solidFill>
              <a:ea typeface="Calibri"/>
              <a:cs typeface="Calibri"/>
            </a:endParaRPr>
          </a:p>
          <a:p>
            <a:pPr marL="0" indent="0">
              <a:buNone/>
            </a:pPr>
            <a:r>
              <a:rPr lang="en-US">
                <a:solidFill>
                  <a:schemeClr val="bg1"/>
                </a:solidFill>
              </a:rPr>
              <a:t>My research:</a:t>
            </a:r>
            <a:endParaRPr lang="en-US">
              <a:solidFill>
                <a:schemeClr val="bg1"/>
              </a:solidFill>
              <a:ea typeface="Calibri"/>
              <a:cs typeface="Calibri"/>
            </a:endParaRPr>
          </a:p>
          <a:p>
            <a:r>
              <a:rPr lang="en-US" sz="2400">
                <a:solidFill>
                  <a:schemeClr val="bg1"/>
                </a:solidFill>
              </a:rPr>
              <a:t>Coupled water &amp; energy cycles</a:t>
            </a:r>
            <a:endParaRPr lang="en-US">
              <a:solidFill>
                <a:schemeClr val="bg1"/>
              </a:solidFill>
            </a:endParaRPr>
          </a:p>
          <a:p>
            <a:r>
              <a:rPr lang="en-US" sz="2400">
                <a:solidFill>
                  <a:schemeClr val="bg1"/>
                </a:solidFill>
                <a:ea typeface="Calibri"/>
                <a:cs typeface="Calibri"/>
              </a:rPr>
              <a:t>Monsoon dynamics</a:t>
            </a:r>
          </a:p>
          <a:p>
            <a:r>
              <a:rPr lang="en-US" sz="2400">
                <a:solidFill>
                  <a:schemeClr val="bg1"/>
                </a:solidFill>
                <a:ea typeface="Calibri"/>
                <a:cs typeface="Calibri"/>
              </a:rPr>
              <a:t>Atmosphere-ocean interactions</a:t>
            </a:r>
          </a:p>
          <a:p>
            <a:r>
              <a:rPr lang="en-US" sz="2400">
                <a:solidFill>
                  <a:schemeClr val="bg1"/>
                </a:solidFill>
                <a:ea typeface="Calibri"/>
                <a:cs typeface="Calibri"/>
              </a:rPr>
              <a:t>Stratosphere-troposphere interactions &amp; exchange</a:t>
            </a:r>
          </a:p>
          <a:p>
            <a:r>
              <a:rPr lang="en-US" sz="2400">
                <a:solidFill>
                  <a:schemeClr val="bg1"/>
                </a:solidFill>
                <a:ea typeface="Calibri"/>
                <a:cs typeface="Calibri"/>
              </a:rPr>
              <a:t>Water isotopes</a:t>
            </a:r>
          </a:p>
        </p:txBody>
      </p:sp>
      <p:pic>
        <p:nvPicPr>
          <p:cNvPr id="5" name="Picture 4" descr="A qr code with black circles&#10;&#10;AI-generated content may be incorrect.">
            <a:extLst>
              <a:ext uri="{FF2B5EF4-FFF2-40B4-BE49-F238E27FC236}">
                <a16:creationId xmlns:a16="http://schemas.microsoft.com/office/drawing/2014/main" id="{9B9D0274-AFDA-028A-E6DA-40A1EED38077}"/>
              </a:ext>
            </a:extLst>
          </p:cNvPr>
          <p:cNvPicPr>
            <a:picLocks noChangeAspect="1"/>
          </p:cNvPicPr>
          <p:nvPr/>
        </p:nvPicPr>
        <p:blipFill>
          <a:blip r:embed="rId5"/>
          <a:stretch>
            <a:fillRect/>
          </a:stretch>
        </p:blipFill>
        <p:spPr>
          <a:xfrm>
            <a:off x="8431128" y="2988819"/>
            <a:ext cx="2862347" cy="2843056"/>
          </a:xfrm>
          <a:prstGeom prst="rect">
            <a:avLst/>
          </a:prstGeom>
          <a:ln w="28575">
            <a:solidFill>
              <a:schemeClr val="tx1"/>
            </a:solidFill>
          </a:ln>
        </p:spPr>
      </p:pic>
      <p:sp>
        <p:nvSpPr>
          <p:cNvPr id="7" name="TextBox 6">
            <a:extLst>
              <a:ext uri="{FF2B5EF4-FFF2-40B4-BE49-F238E27FC236}">
                <a16:creationId xmlns:a16="http://schemas.microsoft.com/office/drawing/2014/main" id="{1C57148A-21BB-72C7-A423-66ABCED5CB3C}"/>
              </a:ext>
            </a:extLst>
          </p:cNvPr>
          <p:cNvSpPr txBox="1"/>
          <p:nvPr/>
        </p:nvSpPr>
        <p:spPr>
          <a:xfrm>
            <a:off x="8435839" y="5935706"/>
            <a:ext cx="2790637" cy="400110"/>
          </a:xfrm>
          <a:prstGeom prst="rect">
            <a:avLst/>
          </a:prstGeom>
          <a:noFill/>
        </p:spPr>
        <p:txBody>
          <a:bodyPr wrap="none" lIns="91440" tIns="45720" rIns="91440" bIns="45720" rtlCol="0" anchor="t">
            <a:spAutoFit/>
          </a:bodyPr>
          <a:lstStyle/>
          <a:p>
            <a:pPr algn="ctr"/>
            <a:r>
              <a:rPr lang="en-US" sz="2000">
                <a:solidFill>
                  <a:srgbClr val="FFFFFF"/>
                </a:solidFill>
              </a:rPr>
              <a:t>jonathonwright.github.io</a:t>
            </a:r>
            <a:endParaRPr lang="en-US" sz="2000">
              <a:solidFill>
                <a:srgbClr val="FFFFFF"/>
              </a:solidFill>
              <a:ea typeface="Calibri"/>
              <a:cs typeface="Calibri"/>
            </a:endParaRPr>
          </a:p>
        </p:txBody>
      </p:sp>
      <p:sp>
        <p:nvSpPr>
          <p:cNvPr id="9" name="Title 1">
            <a:extLst>
              <a:ext uri="{FF2B5EF4-FFF2-40B4-BE49-F238E27FC236}">
                <a16:creationId xmlns:a16="http://schemas.microsoft.com/office/drawing/2014/main" id="{2611CA98-73C5-CA49-33CE-853E1C4B2FBB}"/>
              </a:ext>
            </a:extLst>
          </p:cNvPr>
          <p:cNvSpPr txBox="1">
            <a:spLocks/>
          </p:cNvSpPr>
          <p:nvPr/>
        </p:nvSpPr>
        <p:spPr>
          <a:xfrm>
            <a:off x="340236" y="1517"/>
            <a:ext cx="7188989" cy="10214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000">
                <a:solidFill>
                  <a:schemeClr val="bg1"/>
                </a:solidFill>
                <a:latin typeface="Arial"/>
                <a:cs typeface="Arial"/>
              </a:rPr>
              <a:t>Jonathon Wright</a:t>
            </a:r>
            <a:endParaRPr lang="en-US">
              <a:solidFill>
                <a:schemeClr val="bg1"/>
              </a:solidFill>
            </a:endParaRPr>
          </a:p>
        </p:txBody>
      </p:sp>
    </p:spTree>
    <p:extLst>
      <p:ext uri="{BB962C8B-B14F-4D97-AF65-F5344CB8AC3E}">
        <p14:creationId xmlns:p14="http://schemas.microsoft.com/office/powerpoint/2010/main" val="1776615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AE85365-D8C5-CE3E-693A-BFA0D340A348}"/>
              </a:ext>
            </a:extLst>
          </p:cNvPr>
          <p:cNvSpPr/>
          <p:nvPr/>
        </p:nvSpPr>
        <p:spPr>
          <a:xfrm>
            <a:off x="-1274806" y="2625810"/>
            <a:ext cx="6314303" cy="6314302"/>
          </a:xfrm>
          <a:prstGeom prst="ellipse">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FD128A38-C18B-8A11-8300-BF5381E9BAD7}"/>
              </a:ext>
            </a:extLst>
          </p:cNvPr>
          <p:cNvSpPr txBox="1"/>
          <p:nvPr/>
        </p:nvSpPr>
        <p:spPr>
          <a:xfrm>
            <a:off x="2072840" y="5598294"/>
            <a:ext cx="2903839" cy="369332"/>
          </a:xfrm>
          <a:prstGeom prst="rect">
            <a:avLst/>
          </a:prstGeom>
          <a:noFill/>
        </p:spPr>
        <p:txBody>
          <a:bodyPr wrap="square" rtlCol="0">
            <a:spAutoFit/>
          </a:bodyPr>
          <a:lstStyle/>
          <a:p>
            <a:pPr algn="r"/>
            <a:r>
              <a:rPr lang="en-CN"/>
              <a:t>Surplus heating: </a:t>
            </a:r>
            <a:r>
              <a:rPr lang="en-CN">
                <a:solidFill>
                  <a:srgbClr val="C00000"/>
                </a:solidFill>
              </a:rPr>
              <a:t>Warm</a:t>
            </a:r>
          </a:p>
        </p:txBody>
      </p:sp>
      <p:sp>
        <p:nvSpPr>
          <p:cNvPr id="10" name="TextBox 9">
            <a:extLst>
              <a:ext uri="{FF2B5EF4-FFF2-40B4-BE49-F238E27FC236}">
                <a16:creationId xmlns:a16="http://schemas.microsoft.com/office/drawing/2014/main" id="{48C2BF20-243E-3D0A-EAF1-21A3141FF229}"/>
              </a:ext>
            </a:extLst>
          </p:cNvPr>
          <p:cNvSpPr txBox="1"/>
          <p:nvPr/>
        </p:nvSpPr>
        <p:spPr>
          <a:xfrm>
            <a:off x="739345" y="2795026"/>
            <a:ext cx="2286000" cy="646331"/>
          </a:xfrm>
          <a:prstGeom prst="rect">
            <a:avLst/>
          </a:prstGeom>
          <a:noFill/>
        </p:spPr>
        <p:txBody>
          <a:bodyPr wrap="square" rtlCol="0">
            <a:spAutoFit/>
          </a:bodyPr>
          <a:lstStyle/>
          <a:p>
            <a:pPr algn="ctr"/>
            <a:r>
              <a:rPr lang="en-CN">
                <a:solidFill>
                  <a:schemeClr val="accent3"/>
                </a:solidFill>
              </a:rPr>
              <a:t>Cool</a:t>
            </a:r>
          </a:p>
          <a:p>
            <a:pPr algn="ctr"/>
            <a:r>
              <a:rPr lang="en-CN"/>
              <a:t>Heating deficit</a:t>
            </a:r>
          </a:p>
        </p:txBody>
      </p:sp>
      <p:pic>
        <p:nvPicPr>
          <p:cNvPr id="33" name="Picture 32" descr="Chart, line chart&#10;&#10;Description automatically generated">
            <a:extLst>
              <a:ext uri="{FF2B5EF4-FFF2-40B4-BE49-F238E27FC236}">
                <a16:creationId xmlns:a16="http://schemas.microsoft.com/office/drawing/2014/main" id="{B788E408-B6BA-3E52-5279-FB71BCA91434}"/>
              </a:ext>
            </a:extLst>
          </p:cNvPr>
          <p:cNvPicPr>
            <a:picLocks noChangeAspect="1"/>
          </p:cNvPicPr>
          <p:nvPr/>
        </p:nvPicPr>
        <p:blipFill>
          <a:blip r:embed="rId2"/>
          <a:stretch>
            <a:fillRect/>
          </a:stretch>
        </p:blipFill>
        <p:spPr>
          <a:xfrm>
            <a:off x="5039496" y="2026508"/>
            <a:ext cx="6921500" cy="3416300"/>
          </a:xfrm>
          <a:prstGeom prst="rect">
            <a:avLst/>
          </a:prstGeom>
        </p:spPr>
      </p:pic>
      <p:sp>
        <p:nvSpPr>
          <p:cNvPr id="7" name="Title 1">
            <a:extLst>
              <a:ext uri="{FF2B5EF4-FFF2-40B4-BE49-F238E27FC236}">
                <a16:creationId xmlns:a16="http://schemas.microsoft.com/office/drawing/2014/main" id="{FFB8B362-84C0-18CD-C30E-92B9F35EED4C}"/>
              </a:ext>
            </a:extLst>
          </p:cNvPr>
          <p:cNvSpPr txBox="1">
            <a:spLocks/>
          </p:cNvSpPr>
          <p:nvPr/>
        </p:nvSpPr>
        <p:spPr bwMode="auto">
          <a:xfrm>
            <a:off x="943276" y="712268"/>
            <a:ext cx="6754853" cy="1174242"/>
          </a:xfrm>
          <a:prstGeom prst="rect">
            <a:avLst/>
          </a:prstGeom>
        </p:spPr>
        <p:txBody>
          <a:bodyPr vert="horz" lIns="91440" tIns="45720" rIns="91440" bIns="45720" rtlCol="0" anchor="b">
            <a:normAutofit/>
          </a:bodyPr>
          <a:lstStyle>
            <a:lvl1pPr algn="l" defTabSz="914400">
              <a:lnSpc>
                <a:spcPct val="90000"/>
              </a:lnSpc>
              <a:spcBef>
                <a:spcPts val="0"/>
              </a:spcBef>
              <a:buNone/>
              <a:defRPr sz="3200" b="1">
                <a:solidFill>
                  <a:schemeClr val="tx1"/>
                </a:solidFill>
                <a:latin typeface="+mj-lt"/>
                <a:ea typeface="+mj-ea"/>
                <a:cs typeface="+mj-cs"/>
              </a:defRPr>
            </a:lvl1pPr>
          </a:lstStyle>
          <a:p>
            <a:r>
              <a:rPr lang="en-US" kern="0" dirty="0">
                <a:latin typeface="Avenir Next LT Pro"/>
              </a:rPr>
              <a:t>Step 2: Differential Heating</a:t>
            </a:r>
          </a:p>
        </p:txBody>
      </p:sp>
    </p:spTree>
    <p:extLst>
      <p:ext uri="{BB962C8B-B14F-4D97-AF65-F5344CB8AC3E}">
        <p14:creationId xmlns:p14="http://schemas.microsoft.com/office/powerpoint/2010/main" val="1113929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AE85365-D8C5-CE3E-693A-BFA0D340A348}"/>
              </a:ext>
            </a:extLst>
          </p:cNvPr>
          <p:cNvSpPr/>
          <p:nvPr/>
        </p:nvSpPr>
        <p:spPr>
          <a:xfrm>
            <a:off x="-1274806" y="2625810"/>
            <a:ext cx="6314303" cy="6314302"/>
          </a:xfrm>
          <a:prstGeom prst="ellipse">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 name="Straight Arrow Connector 5">
            <a:extLst>
              <a:ext uri="{FF2B5EF4-FFF2-40B4-BE49-F238E27FC236}">
                <a16:creationId xmlns:a16="http://schemas.microsoft.com/office/drawing/2014/main" id="{DBAB8FDC-00A8-7AD2-3A43-D30388734C68}"/>
              </a:ext>
            </a:extLst>
          </p:cNvPr>
          <p:cNvCxnSpPr>
            <a:cxnSpLocks/>
            <a:stCxn id="24" idx="0"/>
            <a:endCxn id="23" idx="2"/>
          </p:cNvCxnSpPr>
          <p:nvPr/>
        </p:nvCxnSpPr>
        <p:spPr>
          <a:xfrm flipV="1">
            <a:off x="5494696" y="5773316"/>
            <a:ext cx="1723613" cy="96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BF86278-8705-B330-1DBD-286F2BDB4CAA}"/>
              </a:ext>
            </a:extLst>
          </p:cNvPr>
          <p:cNvCxnSpPr>
            <a:cxnSpLocks/>
          </p:cNvCxnSpPr>
          <p:nvPr/>
        </p:nvCxnSpPr>
        <p:spPr>
          <a:xfrm>
            <a:off x="1882345" y="1706426"/>
            <a:ext cx="0" cy="564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D128A38-C18B-8A11-8300-BF5381E9BAD7}"/>
              </a:ext>
            </a:extLst>
          </p:cNvPr>
          <p:cNvSpPr txBox="1"/>
          <p:nvPr/>
        </p:nvSpPr>
        <p:spPr>
          <a:xfrm>
            <a:off x="2072840" y="5598294"/>
            <a:ext cx="2903839" cy="369332"/>
          </a:xfrm>
          <a:prstGeom prst="rect">
            <a:avLst/>
          </a:prstGeom>
          <a:noFill/>
        </p:spPr>
        <p:txBody>
          <a:bodyPr wrap="square" rtlCol="0">
            <a:spAutoFit/>
          </a:bodyPr>
          <a:lstStyle/>
          <a:p>
            <a:pPr algn="r"/>
            <a:r>
              <a:rPr lang="en-CN">
                <a:solidFill>
                  <a:schemeClr val="bg1">
                    <a:lumMod val="65000"/>
                  </a:schemeClr>
                </a:solidFill>
              </a:rPr>
              <a:t>Surplus heating: </a:t>
            </a:r>
            <a:r>
              <a:rPr lang="en-CN">
                <a:solidFill>
                  <a:srgbClr val="C00000"/>
                </a:solidFill>
              </a:rPr>
              <a:t>Warm</a:t>
            </a:r>
          </a:p>
        </p:txBody>
      </p:sp>
      <p:sp>
        <p:nvSpPr>
          <p:cNvPr id="10" name="TextBox 9">
            <a:extLst>
              <a:ext uri="{FF2B5EF4-FFF2-40B4-BE49-F238E27FC236}">
                <a16:creationId xmlns:a16="http://schemas.microsoft.com/office/drawing/2014/main" id="{48C2BF20-243E-3D0A-EAF1-21A3141FF229}"/>
              </a:ext>
            </a:extLst>
          </p:cNvPr>
          <p:cNvSpPr txBox="1"/>
          <p:nvPr/>
        </p:nvSpPr>
        <p:spPr>
          <a:xfrm>
            <a:off x="739345" y="2795026"/>
            <a:ext cx="2286000" cy="646331"/>
          </a:xfrm>
          <a:prstGeom prst="rect">
            <a:avLst/>
          </a:prstGeom>
          <a:noFill/>
        </p:spPr>
        <p:txBody>
          <a:bodyPr wrap="square" rtlCol="0">
            <a:spAutoFit/>
          </a:bodyPr>
          <a:lstStyle/>
          <a:p>
            <a:pPr algn="ctr"/>
            <a:r>
              <a:rPr lang="en-CN">
                <a:solidFill>
                  <a:schemeClr val="accent3"/>
                </a:solidFill>
              </a:rPr>
              <a:t>Cool</a:t>
            </a:r>
          </a:p>
          <a:p>
            <a:pPr algn="ctr"/>
            <a:r>
              <a:rPr lang="en-CN">
                <a:solidFill>
                  <a:schemeClr val="bg1">
                    <a:lumMod val="65000"/>
                  </a:schemeClr>
                </a:solidFill>
              </a:rPr>
              <a:t>Heating deficit</a:t>
            </a:r>
          </a:p>
        </p:txBody>
      </p:sp>
      <p:sp>
        <p:nvSpPr>
          <p:cNvPr id="21" name="TextBox 20">
            <a:extLst>
              <a:ext uri="{FF2B5EF4-FFF2-40B4-BE49-F238E27FC236}">
                <a16:creationId xmlns:a16="http://schemas.microsoft.com/office/drawing/2014/main" id="{7D4EE6F4-BE70-8778-CB19-E6733906488B}"/>
              </a:ext>
            </a:extLst>
          </p:cNvPr>
          <p:cNvSpPr txBox="1"/>
          <p:nvPr/>
        </p:nvSpPr>
        <p:spPr>
          <a:xfrm>
            <a:off x="1455017" y="2270719"/>
            <a:ext cx="854665" cy="369332"/>
          </a:xfrm>
          <a:prstGeom prst="rect">
            <a:avLst/>
          </a:prstGeom>
          <a:noFill/>
        </p:spPr>
        <p:txBody>
          <a:bodyPr wrap="square" rtlCol="0">
            <a:spAutoFit/>
          </a:bodyPr>
          <a:lstStyle/>
          <a:p>
            <a:pPr algn="ctr"/>
            <a:r>
              <a:rPr lang="en-CN"/>
              <a:t>High</a:t>
            </a:r>
          </a:p>
        </p:txBody>
      </p:sp>
      <p:sp>
        <p:nvSpPr>
          <p:cNvPr id="22" name="TextBox 21">
            <a:extLst>
              <a:ext uri="{FF2B5EF4-FFF2-40B4-BE49-F238E27FC236}">
                <a16:creationId xmlns:a16="http://schemas.microsoft.com/office/drawing/2014/main" id="{BE23A429-7A2F-D7A0-48A1-BBC2595F12A4}"/>
              </a:ext>
            </a:extLst>
          </p:cNvPr>
          <p:cNvSpPr txBox="1"/>
          <p:nvPr/>
        </p:nvSpPr>
        <p:spPr>
          <a:xfrm>
            <a:off x="1455008" y="1359243"/>
            <a:ext cx="854674" cy="369332"/>
          </a:xfrm>
          <a:prstGeom prst="rect">
            <a:avLst/>
          </a:prstGeom>
          <a:noFill/>
        </p:spPr>
        <p:txBody>
          <a:bodyPr wrap="square" rtlCol="0">
            <a:spAutoFit/>
          </a:bodyPr>
          <a:lstStyle/>
          <a:p>
            <a:pPr algn="ctr"/>
            <a:r>
              <a:rPr lang="en-CN"/>
              <a:t>Low</a:t>
            </a:r>
          </a:p>
        </p:txBody>
      </p:sp>
      <p:sp>
        <p:nvSpPr>
          <p:cNvPr id="23" name="TextBox 22">
            <a:extLst>
              <a:ext uri="{FF2B5EF4-FFF2-40B4-BE49-F238E27FC236}">
                <a16:creationId xmlns:a16="http://schemas.microsoft.com/office/drawing/2014/main" id="{E772C923-C084-85A3-55B3-C03734CA9D62}"/>
              </a:ext>
            </a:extLst>
          </p:cNvPr>
          <p:cNvSpPr txBox="1"/>
          <p:nvPr/>
        </p:nvSpPr>
        <p:spPr>
          <a:xfrm rot="5400000">
            <a:off x="7195489" y="5588650"/>
            <a:ext cx="414972" cy="369332"/>
          </a:xfrm>
          <a:prstGeom prst="rect">
            <a:avLst/>
          </a:prstGeom>
          <a:noFill/>
        </p:spPr>
        <p:txBody>
          <a:bodyPr wrap="square" rtlCol="0">
            <a:spAutoFit/>
          </a:bodyPr>
          <a:lstStyle/>
          <a:p>
            <a:pPr algn="ctr"/>
            <a:r>
              <a:rPr lang="en-CN"/>
              <a:t>H</a:t>
            </a:r>
          </a:p>
        </p:txBody>
      </p:sp>
      <p:sp>
        <p:nvSpPr>
          <p:cNvPr id="24" name="TextBox 23">
            <a:extLst>
              <a:ext uri="{FF2B5EF4-FFF2-40B4-BE49-F238E27FC236}">
                <a16:creationId xmlns:a16="http://schemas.microsoft.com/office/drawing/2014/main" id="{31444D99-3421-5539-8D9B-160202EA3CDE}"/>
              </a:ext>
            </a:extLst>
          </p:cNvPr>
          <p:cNvSpPr txBox="1"/>
          <p:nvPr/>
        </p:nvSpPr>
        <p:spPr>
          <a:xfrm rot="5400000">
            <a:off x="4835585" y="5598295"/>
            <a:ext cx="948889" cy="369332"/>
          </a:xfrm>
          <a:prstGeom prst="rect">
            <a:avLst/>
          </a:prstGeom>
          <a:noFill/>
        </p:spPr>
        <p:txBody>
          <a:bodyPr wrap="square" rtlCol="0">
            <a:spAutoFit/>
          </a:bodyPr>
          <a:lstStyle/>
          <a:p>
            <a:pPr algn="ctr"/>
            <a:r>
              <a:rPr lang="en-CN"/>
              <a:t>Low</a:t>
            </a:r>
          </a:p>
        </p:txBody>
      </p:sp>
      <p:pic>
        <p:nvPicPr>
          <p:cNvPr id="11" name="Picture 10" descr="Chart, line chart&#10;&#10;Description automatically generated">
            <a:extLst>
              <a:ext uri="{FF2B5EF4-FFF2-40B4-BE49-F238E27FC236}">
                <a16:creationId xmlns:a16="http://schemas.microsoft.com/office/drawing/2014/main" id="{456A5605-D045-D841-D3AB-304CCF235554}"/>
              </a:ext>
            </a:extLst>
          </p:cNvPr>
          <p:cNvPicPr>
            <a:picLocks noChangeAspect="1"/>
          </p:cNvPicPr>
          <p:nvPr/>
        </p:nvPicPr>
        <p:blipFill>
          <a:blip r:embed="rId2"/>
          <a:stretch>
            <a:fillRect/>
          </a:stretch>
        </p:blipFill>
        <p:spPr>
          <a:xfrm rot="5400000">
            <a:off x="5184692" y="3647302"/>
            <a:ext cx="7763817" cy="3187700"/>
          </a:xfrm>
          <a:prstGeom prst="rect">
            <a:avLst/>
          </a:prstGeom>
        </p:spPr>
      </p:pic>
      <p:sp>
        <p:nvSpPr>
          <p:cNvPr id="12" name="TextBox 11">
            <a:extLst>
              <a:ext uri="{FF2B5EF4-FFF2-40B4-BE49-F238E27FC236}">
                <a16:creationId xmlns:a16="http://schemas.microsoft.com/office/drawing/2014/main" id="{A887B67B-2ED5-8E53-C27F-6AC941199941}"/>
              </a:ext>
            </a:extLst>
          </p:cNvPr>
          <p:cNvSpPr txBox="1"/>
          <p:nvPr/>
        </p:nvSpPr>
        <p:spPr>
          <a:xfrm>
            <a:off x="5152821" y="3039968"/>
            <a:ext cx="3316363" cy="2031325"/>
          </a:xfrm>
          <a:prstGeom prst="rect">
            <a:avLst/>
          </a:prstGeom>
          <a:noFill/>
        </p:spPr>
        <p:txBody>
          <a:bodyPr wrap="square" rtlCol="0">
            <a:spAutoFit/>
          </a:bodyPr>
          <a:lstStyle/>
          <a:p>
            <a:pPr algn="ctr"/>
            <a:r>
              <a:rPr lang="en-CN">
                <a:solidFill>
                  <a:schemeClr val="accent4">
                    <a:lumMod val="50000"/>
                  </a:schemeClr>
                </a:solidFill>
              </a:rPr>
              <a:t>Differential heating produces a pressure gradient in the near-surface atmosphere: air is heated and pushed upward at low latitudes, resulting in low pressure there and high pressure near the pole</a:t>
            </a:r>
          </a:p>
        </p:txBody>
      </p:sp>
      <p:cxnSp>
        <p:nvCxnSpPr>
          <p:cNvPr id="16" name="Curved Connector 15">
            <a:extLst>
              <a:ext uri="{FF2B5EF4-FFF2-40B4-BE49-F238E27FC236}">
                <a16:creationId xmlns:a16="http://schemas.microsoft.com/office/drawing/2014/main" id="{F961489E-3271-7D23-83E4-68EF89ED9925}"/>
              </a:ext>
            </a:extLst>
          </p:cNvPr>
          <p:cNvCxnSpPr>
            <a:stCxn id="12" idx="0"/>
            <a:endCxn id="21" idx="3"/>
          </p:cNvCxnSpPr>
          <p:nvPr/>
        </p:nvCxnSpPr>
        <p:spPr>
          <a:xfrm rot="16200000" flipV="1">
            <a:off x="4268052" y="497016"/>
            <a:ext cx="584583" cy="4501321"/>
          </a:xfrm>
          <a:prstGeom prst="curvedConnector2">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E651E913-F79D-11CC-F761-C36E0200ED54}"/>
              </a:ext>
            </a:extLst>
          </p:cNvPr>
          <p:cNvCxnSpPr>
            <a:stCxn id="12" idx="2"/>
          </p:cNvCxnSpPr>
          <p:nvPr/>
        </p:nvCxnSpPr>
        <p:spPr>
          <a:xfrm rot="5400000">
            <a:off x="5889350" y="4676640"/>
            <a:ext cx="527001" cy="1316307"/>
          </a:xfrm>
          <a:prstGeom prst="curvedConnector2">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A2CDE7D-EABC-F9DB-79F1-F041F723A592}"/>
              </a:ext>
            </a:extLst>
          </p:cNvPr>
          <p:cNvSpPr txBox="1"/>
          <p:nvPr/>
        </p:nvSpPr>
        <p:spPr>
          <a:xfrm>
            <a:off x="5496501" y="6075926"/>
            <a:ext cx="2658396" cy="369332"/>
          </a:xfrm>
          <a:prstGeom prst="rect">
            <a:avLst/>
          </a:prstGeom>
          <a:noFill/>
        </p:spPr>
        <p:txBody>
          <a:bodyPr wrap="square" lIns="91440" tIns="45720" rIns="91440" bIns="45720" rtlCol="0" anchor="t">
            <a:spAutoFit/>
          </a:bodyPr>
          <a:lstStyle/>
          <a:p>
            <a:pPr algn="ctr"/>
            <a:r>
              <a:rPr lang="en-CN" dirty="0"/>
              <a:t>Thicker </a:t>
            </a:r>
            <a:r>
              <a:rPr lang="en-CN"/>
              <a:t>atmosphere</a:t>
            </a:r>
          </a:p>
        </p:txBody>
      </p:sp>
    </p:spTree>
    <p:extLst>
      <p:ext uri="{BB962C8B-B14F-4D97-AF65-F5344CB8AC3E}">
        <p14:creationId xmlns:p14="http://schemas.microsoft.com/office/powerpoint/2010/main" val="388899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973085A-5535-FA02-80B3-CD8475321DE0}"/>
              </a:ext>
            </a:extLst>
          </p:cNvPr>
          <p:cNvGrpSpPr/>
          <p:nvPr/>
        </p:nvGrpSpPr>
        <p:grpSpPr>
          <a:xfrm>
            <a:off x="4047131" y="2144486"/>
            <a:ext cx="4097738" cy="4098569"/>
            <a:chOff x="4229833" y="2867085"/>
            <a:chExt cx="3290534" cy="3288884"/>
          </a:xfrm>
        </p:grpSpPr>
        <p:sp>
          <p:nvSpPr>
            <p:cNvPr id="10" name="Oval 9">
              <a:extLst>
                <a:ext uri="{FF2B5EF4-FFF2-40B4-BE49-F238E27FC236}">
                  <a16:creationId xmlns:a16="http://schemas.microsoft.com/office/drawing/2014/main" id="{8585A9FC-D0E3-48F6-097F-B503EB8794DB}"/>
                </a:ext>
              </a:extLst>
            </p:cNvPr>
            <p:cNvSpPr/>
            <p:nvPr/>
          </p:nvSpPr>
          <p:spPr>
            <a:xfrm>
              <a:off x="4229833" y="2867085"/>
              <a:ext cx="3290534" cy="32888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Oval 3">
              <a:extLst>
                <a:ext uri="{FF2B5EF4-FFF2-40B4-BE49-F238E27FC236}">
                  <a16:creationId xmlns:a16="http://schemas.microsoft.com/office/drawing/2014/main" id="{B1BB1AD9-BD77-45F7-2C63-F9A225BCDA70}"/>
                </a:ext>
              </a:extLst>
            </p:cNvPr>
            <p:cNvSpPr/>
            <p:nvPr/>
          </p:nvSpPr>
          <p:spPr>
            <a:xfrm>
              <a:off x="4420333" y="3055215"/>
              <a:ext cx="2909534" cy="29126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Oval 8">
              <a:extLst>
                <a:ext uri="{FF2B5EF4-FFF2-40B4-BE49-F238E27FC236}">
                  <a16:creationId xmlns:a16="http://schemas.microsoft.com/office/drawing/2014/main" id="{222EF9EB-3B2B-957F-C6CB-2C7D5C34FA6D}"/>
                </a:ext>
              </a:extLst>
            </p:cNvPr>
            <p:cNvSpPr/>
            <p:nvPr/>
          </p:nvSpPr>
          <p:spPr>
            <a:xfrm>
              <a:off x="4795048" y="3431475"/>
              <a:ext cx="2160104" cy="2160104"/>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endParaRPr>
            </a:p>
          </p:txBody>
        </p:sp>
      </p:grpSp>
      <p:sp>
        <p:nvSpPr>
          <p:cNvPr id="12" name="Oval 11">
            <a:extLst>
              <a:ext uri="{FF2B5EF4-FFF2-40B4-BE49-F238E27FC236}">
                <a16:creationId xmlns:a16="http://schemas.microsoft.com/office/drawing/2014/main" id="{8DF71FFA-18A0-9B21-EF78-C875D2D824F2}"/>
              </a:ext>
            </a:extLst>
          </p:cNvPr>
          <p:cNvSpPr/>
          <p:nvPr/>
        </p:nvSpPr>
        <p:spPr>
          <a:xfrm rot="5400000">
            <a:off x="7674179" y="3926265"/>
            <a:ext cx="859972" cy="39305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a:solidFill>
                  <a:schemeClr val="tx1"/>
                </a:solidFill>
                <a:latin typeface="Avenir Next LT Pro" panose="020B0504020202020204" pitchFamily="34" charset="77"/>
              </a:rPr>
              <a:t>HPG</a:t>
            </a:r>
          </a:p>
        </p:txBody>
      </p:sp>
      <p:sp>
        <p:nvSpPr>
          <p:cNvPr id="13" name="Oval 12">
            <a:extLst>
              <a:ext uri="{FF2B5EF4-FFF2-40B4-BE49-F238E27FC236}">
                <a16:creationId xmlns:a16="http://schemas.microsoft.com/office/drawing/2014/main" id="{938E3A89-1E6E-879C-1ACE-02280558507D}"/>
              </a:ext>
            </a:extLst>
          </p:cNvPr>
          <p:cNvSpPr/>
          <p:nvPr/>
        </p:nvSpPr>
        <p:spPr>
          <a:xfrm rot="16200000" flipH="1">
            <a:off x="3669256" y="4008648"/>
            <a:ext cx="859972" cy="37024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200">
                <a:solidFill>
                  <a:schemeClr val="tx1"/>
                </a:solidFill>
                <a:latin typeface="Avenir Next LT Pro" panose="020B0504020202020204" pitchFamily="34" charset="77"/>
              </a:rPr>
              <a:t>warm</a:t>
            </a:r>
          </a:p>
        </p:txBody>
      </p:sp>
      <p:cxnSp>
        <p:nvCxnSpPr>
          <p:cNvPr id="15" name="Straight Arrow Connector 14">
            <a:extLst>
              <a:ext uri="{FF2B5EF4-FFF2-40B4-BE49-F238E27FC236}">
                <a16:creationId xmlns:a16="http://schemas.microsoft.com/office/drawing/2014/main" id="{183D23E9-83BC-66A8-27AE-7F1773887E3B}"/>
              </a:ext>
            </a:extLst>
          </p:cNvPr>
          <p:cNvCxnSpPr>
            <a:cxnSpLocks/>
          </p:cNvCxnSpPr>
          <p:nvPr/>
        </p:nvCxnSpPr>
        <p:spPr>
          <a:xfrm>
            <a:off x="8098813" y="4377682"/>
            <a:ext cx="0" cy="271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E943D3-FE5F-04CC-FD76-F8DDEAC2C66E}"/>
              </a:ext>
            </a:extLst>
          </p:cNvPr>
          <p:cNvCxnSpPr>
            <a:cxnSpLocks/>
          </p:cNvCxnSpPr>
          <p:nvPr/>
        </p:nvCxnSpPr>
        <p:spPr>
          <a:xfrm flipV="1">
            <a:off x="8091559" y="3591991"/>
            <a:ext cx="0" cy="278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DB27705-8877-CD04-427D-9D2A0E97EFCB}"/>
              </a:ext>
            </a:extLst>
          </p:cNvPr>
          <p:cNvSpPr txBox="1"/>
          <p:nvPr/>
        </p:nvSpPr>
        <p:spPr>
          <a:xfrm>
            <a:off x="5779397" y="2477782"/>
            <a:ext cx="626610" cy="307777"/>
          </a:xfrm>
          <a:prstGeom prst="rect">
            <a:avLst/>
          </a:prstGeom>
          <a:noFill/>
        </p:spPr>
        <p:txBody>
          <a:bodyPr wrap="square">
            <a:spAutoFit/>
          </a:bodyPr>
          <a:lstStyle/>
          <a:p>
            <a:pPr algn="ctr"/>
            <a:r>
              <a:rPr lang="en-CN" sz="1400">
                <a:solidFill>
                  <a:schemeClr val="bg1">
                    <a:lumMod val="95000"/>
                    <a:lumOff val="5000"/>
                  </a:schemeClr>
                </a:solidFill>
              </a:rPr>
              <a:t>cold</a:t>
            </a:r>
            <a:endParaRPr lang="en-CN" sz="1400"/>
          </a:p>
        </p:txBody>
      </p:sp>
      <p:sp>
        <p:nvSpPr>
          <p:cNvPr id="23" name="TextBox 22">
            <a:extLst>
              <a:ext uri="{FF2B5EF4-FFF2-40B4-BE49-F238E27FC236}">
                <a16:creationId xmlns:a16="http://schemas.microsoft.com/office/drawing/2014/main" id="{3F23986E-BBE4-AAB0-6B1B-33821A4112B4}"/>
              </a:ext>
            </a:extLst>
          </p:cNvPr>
          <p:cNvSpPr txBox="1"/>
          <p:nvPr/>
        </p:nvSpPr>
        <p:spPr>
          <a:xfrm>
            <a:off x="5756931" y="2121343"/>
            <a:ext cx="678138" cy="307777"/>
          </a:xfrm>
          <a:prstGeom prst="rect">
            <a:avLst/>
          </a:prstGeom>
          <a:noFill/>
        </p:spPr>
        <p:txBody>
          <a:bodyPr wrap="square">
            <a:spAutoFit/>
          </a:bodyPr>
          <a:lstStyle/>
          <a:p>
            <a:pPr algn="ctr"/>
            <a:r>
              <a:rPr lang="en-CN" sz="1400"/>
              <a:t>warm</a:t>
            </a:r>
          </a:p>
        </p:txBody>
      </p:sp>
      <p:sp>
        <p:nvSpPr>
          <p:cNvPr id="24" name="TextBox 23">
            <a:extLst>
              <a:ext uri="{FF2B5EF4-FFF2-40B4-BE49-F238E27FC236}">
                <a16:creationId xmlns:a16="http://schemas.microsoft.com/office/drawing/2014/main" id="{ACDBF2D8-EDF0-0F71-75E9-5444F270D0E1}"/>
              </a:ext>
            </a:extLst>
          </p:cNvPr>
          <p:cNvSpPr txBox="1"/>
          <p:nvPr/>
        </p:nvSpPr>
        <p:spPr>
          <a:xfrm>
            <a:off x="8486534" y="4329842"/>
            <a:ext cx="3135350" cy="461665"/>
          </a:xfrm>
          <a:prstGeom prst="rect">
            <a:avLst/>
          </a:prstGeom>
          <a:noFill/>
        </p:spPr>
        <p:txBody>
          <a:bodyPr wrap="square">
            <a:spAutoFit/>
          </a:bodyPr>
          <a:lstStyle/>
          <a:p>
            <a:r>
              <a:rPr lang="en-US" sz="2400"/>
              <a:t>r</a:t>
            </a:r>
            <a:r>
              <a:rPr lang="en-CN" sz="2400"/>
              <a:t>otates more quickly</a:t>
            </a:r>
          </a:p>
        </p:txBody>
      </p:sp>
      <p:sp>
        <p:nvSpPr>
          <p:cNvPr id="3" name="TextBox 2">
            <a:extLst>
              <a:ext uri="{FF2B5EF4-FFF2-40B4-BE49-F238E27FC236}">
                <a16:creationId xmlns:a16="http://schemas.microsoft.com/office/drawing/2014/main" id="{C436412B-B268-DB9D-0770-9D8BA556A568}"/>
              </a:ext>
            </a:extLst>
          </p:cNvPr>
          <p:cNvSpPr txBox="1"/>
          <p:nvPr/>
        </p:nvSpPr>
        <p:spPr>
          <a:xfrm>
            <a:off x="8359186" y="3245975"/>
            <a:ext cx="3135350" cy="461665"/>
          </a:xfrm>
          <a:prstGeom prst="rect">
            <a:avLst/>
          </a:prstGeom>
          <a:noFill/>
        </p:spPr>
        <p:txBody>
          <a:bodyPr wrap="square">
            <a:spAutoFit/>
          </a:bodyPr>
          <a:lstStyle/>
          <a:p>
            <a:r>
              <a:rPr lang="en-US" sz="2400"/>
              <a:t>r</a:t>
            </a:r>
            <a:r>
              <a:rPr lang="en-CN" sz="2400"/>
              <a:t>otates more quickly</a:t>
            </a:r>
          </a:p>
        </p:txBody>
      </p:sp>
      <p:cxnSp>
        <p:nvCxnSpPr>
          <p:cNvPr id="8" name="Curved Connector 7">
            <a:extLst>
              <a:ext uri="{FF2B5EF4-FFF2-40B4-BE49-F238E27FC236}">
                <a16:creationId xmlns:a16="http://schemas.microsoft.com/office/drawing/2014/main" id="{98E1F1F9-DC93-8436-D7DC-71A338A6D4F1}"/>
              </a:ext>
            </a:extLst>
          </p:cNvPr>
          <p:cNvCxnSpPr>
            <a:stCxn id="3" idx="1"/>
          </p:cNvCxnSpPr>
          <p:nvPr/>
        </p:nvCxnSpPr>
        <p:spPr>
          <a:xfrm rot="10800000" flipV="1">
            <a:off x="8151348" y="3476808"/>
            <a:ext cx="207838" cy="18359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90A81085-40F3-1F22-3681-4EA16F3F2F29}"/>
              </a:ext>
            </a:extLst>
          </p:cNvPr>
          <p:cNvCxnSpPr>
            <a:stCxn id="24" idx="1"/>
          </p:cNvCxnSpPr>
          <p:nvPr/>
        </p:nvCxnSpPr>
        <p:spPr>
          <a:xfrm rot="10800000">
            <a:off x="8215316" y="4545995"/>
            <a:ext cx="271219" cy="14681"/>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2EC9F7E-0F6B-1A33-664F-8BB3917A1A77}"/>
              </a:ext>
            </a:extLst>
          </p:cNvPr>
          <p:cNvSpPr txBox="1"/>
          <p:nvPr/>
        </p:nvSpPr>
        <p:spPr>
          <a:xfrm>
            <a:off x="535189" y="2300147"/>
            <a:ext cx="3623846" cy="646331"/>
          </a:xfrm>
          <a:prstGeom prst="rect">
            <a:avLst/>
          </a:prstGeom>
          <a:noFill/>
        </p:spPr>
        <p:txBody>
          <a:bodyPr wrap="square" rtlCol="0">
            <a:spAutoFit/>
          </a:bodyPr>
          <a:lstStyle/>
          <a:p>
            <a:pPr algn="ctr"/>
            <a:r>
              <a:rPr lang="en-CN"/>
              <a:t>Coriolis (differential rotation) + T difference (pressure gradient)</a:t>
            </a:r>
          </a:p>
        </p:txBody>
      </p:sp>
      <p:sp>
        <p:nvSpPr>
          <p:cNvPr id="14" name="Oval 13">
            <a:extLst>
              <a:ext uri="{FF2B5EF4-FFF2-40B4-BE49-F238E27FC236}">
                <a16:creationId xmlns:a16="http://schemas.microsoft.com/office/drawing/2014/main" id="{F21C0EC5-C915-ADBA-0CD8-361E845D9C0B}"/>
              </a:ext>
            </a:extLst>
          </p:cNvPr>
          <p:cNvSpPr/>
          <p:nvPr/>
        </p:nvSpPr>
        <p:spPr>
          <a:xfrm rot="16464212">
            <a:off x="4015226" y="3693758"/>
            <a:ext cx="217714" cy="216152"/>
          </a:xfrm>
          <a:prstGeom prst="ellipse">
            <a:avLst/>
          </a:prstGeom>
          <a:solidFill>
            <a:srgbClr val="F0F3F0">
              <a:lumMod val="50000"/>
            </a:srgbClr>
          </a:solidFill>
          <a:ln w="12700" cap="flat" cmpd="sng" algn="ctr">
            <a:solidFill>
              <a:srgbClr val="000000"/>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400" b="0" i="0" u="none" strike="noStrike" kern="0" cap="none" spc="0" normalizeH="0" baseline="0" noProof="0" dirty="0">
                <a:ln>
                  <a:noFill/>
                </a:ln>
                <a:solidFill>
                  <a:srgbClr val="000000"/>
                </a:solidFill>
                <a:effectLst/>
                <a:uLnTx/>
                <a:uFillTx/>
                <a:latin typeface="Avenir Next LT Pro"/>
                <a:ea typeface="+mn-ea"/>
                <a:cs typeface="+mn-cs"/>
              </a:rPr>
              <a:t>•</a:t>
            </a:r>
            <a:endParaRPr lang="en-US" sz="1400" b="0" i="0" u="none" strike="noStrike" kern="0" cap="none" spc="0" normalizeH="0" baseline="0" noProof="0" dirty="0">
              <a:ln>
                <a:noFill/>
              </a:ln>
              <a:solidFill>
                <a:srgbClr val="000000"/>
              </a:solidFill>
              <a:effectLst/>
              <a:uLnTx/>
              <a:uFillTx/>
              <a:latin typeface="Avenir Next LT Pro"/>
              <a:ea typeface="+mn-ea"/>
              <a:cs typeface="+mn-cs"/>
            </a:endParaRPr>
          </a:p>
        </p:txBody>
      </p:sp>
      <p:sp>
        <p:nvSpPr>
          <p:cNvPr id="17" name="Oval 16">
            <a:extLst>
              <a:ext uri="{FF2B5EF4-FFF2-40B4-BE49-F238E27FC236}">
                <a16:creationId xmlns:a16="http://schemas.microsoft.com/office/drawing/2014/main" id="{CCB4A842-D41A-F6B1-D505-E30D8AB254A3}"/>
              </a:ext>
            </a:extLst>
          </p:cNvPr>
          <p:cNvSpPr/>
          <p:nvPr/>
        </p:nvSpPr>
        <p:spPr>
          <a:xfrm rot="16464212">
            <a:off x="4015226" y="4511063"/>
            <a:ext cx="217714" cy="216152"/>
          </a:xfrm>
          <a:prstGeom prst="ellipse">
            <a:avLst/>
          </a:prstGeom>
          <a:solidFill>
            <a:srgbClr val="F0F3F0">
              <a:lumMod val="50000"/>
            </a:srgbClr>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400" b="0" i="0" u="none" strike="noStrike" kern="0" cap="none" spc="0" normalizeH="0" baseline="0" noProof="0">
                <a:ln>
                  <a:noFill/>
                </a:ln>
                <a:solidFill>
                  <a:srgbClr val="000000"/>
                </a:solidFill>
                <a:effectLst/>
                <a:uLnTx/>
                <a:uFillTx/>
                <a:latin typeface="Avenir Next LT Pro"/>
                <a:ea typeface="+mn-ea"/>
                <a:cs typeface="+mn-cs"/>
              </a:rPr>
              <a:t>•</a:t>
            </a:r>
          </a:p>
        </p:txBody>
      </p:sp>
      <p:sp>
        <p:nvSpPr>
          <p:cNvPr id="20" name="TextBox 19">
            <a:extLst>
              <a:ext uri="{FF2B5EF4-FFF2-40B4-BE49-F238E27FC236}">
                <a16:creationId xmlns:a16="http://schemas.microsoft.com/office/drawing/2014/main" id="{20F22A7C-4BBC-C896-D78D-82C11807F132}"/>
              </a:ext>
            </a:extLst>
          </p:cNvPr>
          <p:cNvSpPr txBox="1"/>
          <p:nvPr/>
        </p:nvSpPr>
        <p:spPr>
          <a:xfrm>
            <a:off x="1026028" y="4791507"/>
            <a:ext cx="3251856" cy="1477328"/>
          </a:xfrm>
          <a:prstGeom prst="rect">
            <a:avLst/>
          </a:prstGeom>
          <a:noFill/>
        </p:spPr>
        <p:txBody>
          <a:bodyPr wrap="square" rtlCol="0">
            <a:spAutoFit/>
          </a:bodyPr>
          <a:lstStyle/>
          <a:p>
            <a:r>
              <a:rPr lang="en-US"/>
              <a:t>The vertical gradient of winds and currents around ‘thicker’ fluid layers like the tropical atmosphere is called the </a:t>
            </a:r>
            <a:r>
              <a:rPr lang="en-US">
                <a:solidFill>
                  <a:srgbClr val="C00000"/>
                </a:solidFill>
              </a:rPr>
              <a:t>‘thermal wind’</a:t>
            </a:r>
          </a:p>
        </p:txBody>
      </p:sp>
      <p:grpSp>
        <p:nvGrpSpPr>
          <p:cNvPr id="36" name="Group 35">
            <a:extLst>
              <a:ext uri="{FF2B5EF4-FFF2-40B4-BE49-F238E27FC236}">
                <a16:creationId xmlns:a16="http://schemas.microsoft.com/office/drawing/2014/main" id="{9B19CC9F-8746-9CF4-32C3-5D508F1CE499}"/>
              </a:ext>
            </a:extLst>
          </p:cNvPr>
          <p:cNvGrpSpPr/>
          <p:nvPr/>
        </p:nvGrpSpPr>
        <p:grpSpPr>
          <a:xfrm>
            <a:off x="4236425" y="3731729"/>
            <a:ext cx="3714898" cy="935432"/>
            <a:chOff x="4236425" y="3731729"/>
            <a:chExt cx="3714898" cy="935432"/>
          </a:xfrm>
        </p:grpSpPr>
        <p:sp>
          <p:nvSpPr>
            <p:cNvPr id="21" name="Oval 20">
              <a:extLst>
                <a:ext uri="{FF2B5EF4-FFF2-40B4-BE49-F238E27FC236}">
                  <a16:creationId xmlns:a16="http://schemas.microsoft.com/office/drawing/2014/main" id="{9F7644C3-8CB8-6340-D8A5-C2FE2BB8B0D0}"/>
                </a:ext>
              </a:extLst>
            </p:cNvPr>
            <p:cNvSpPr/>
            <p:nvPr/>
          </p:nvSpPr>
          <p:spPr>
            <a:xfrm rot="16744263">
              <a:off x="4191003" y="3785924"/>
              <a:ext cx="204270" cy="95880"/>
            </a:xfrm>
            <a:prstGeom prst="ellipse">
              <a:avLst/>
            </a:prstGeom>
            <a:solidFill>
              <a:srgbClr val="F0F3F0">
                <a:lumMod val="50000"/>
              </a:srgbClr>
            </a:solidFill>
            <a:ln w="12700" cap="flat" cmpd="sng" algn="ctr">
              <a:solidFill>
                <a:srgbClr val="000000"/>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srgbClr val="000000"/>
                  </a:solidFill>
                  <a:latin typeface="Avenir Next LT Pro"/>
                </a:rPr>
                <a:t>x</a:t>
              </a:r>
              <a:endParaRPr lang="en-US" sz="800" b="0" i="0" u="none" strike="noStrike" kern="0" cap="none" spc="0" normalizeH="0" baseline="0" noProof="0" dirty="0">
                <a:ln>
                  <a:noFill/>
                </a:ln>
                <a:solidFill>
                  <a:srgbClr val="000000"/>
                </a:solidFill>
                <a:effectLst/>
                <a:uLnTx/>
                <a:uFillTx/>
                <a:latin typeface="Avenir Next LT Pro"/>
                <a:ea typeface="+mn-ea"/>
                <a:cs typeface="+mn-cs"/>
              </a:endParaRPr>
            </a:p>
          </p:txBody>
        </p:sp>
        <p:sp>
          <p:nvSpPr>
            <p:cNvPr id="26" name="Oval 25">
              <a:extLst>
                <a:ext uri="{FF2B5EF4-FFF2-40B4-BE49-F238E27FC236}">
                  <a16:creationId xmlns:a16="http://schemas.microsoft.com/office/drawing/2014/main" id="{143EF45D-9FA5-B2B8-D90F-A83211AD9A31}"/>
                </a:ext>
              </a:extLst>
            </p:cNvPr>
            <p:cNvSpPr/>
            <p:nvPr/>
          </p:nvSpPr>
          <p:spPr>
            <a:xfrm rot="15565135">
              <a:off x="4182230" y="4517086"/>
              <a:ext cx="204270" cy="95880"/>
            </a:xfrm>
            <a:prstGeom prst="ellipse">
              <a:avLst/>
            </a:prstGeom>
            <a:solidFill>
              <a:srgbClr val="F0F3F0">
                <a:lumMod val="50000"/>
              </a:srgbClr>
            </a:solidFill>
            <a:ln w="12700" cap="flat" cmpd="sng" algn="ctr">
              <a:solidFill>
                <a:srgbClr val="000000"/>
              </a:solidFill>
              <a:prstDash val="solid"/>
              <a:miter lim="800000"/>
            </a:ln>
            <a:effectLst/>
          </p:spPr>
          <p:txBody>
            <a:bodyPr lIns="91440" tIns="45720" rIns="91440" bIns="45720" rtlCol="0" anchor="ctr"/>
            <a:lstStyle/>
            <a:p>
              <a:pPr marL="0" marR="0" lvl="0" indent="0" algn="ctr" defTabSz="914400">
                <a:lnSpc>
                  <a:spcPct val="100000"/>
                </a:lnSpc>
                <a:spcBef>
                  <a:spcPts val="0"/>
                </a:spcBef>
                <a:spcAft>
                  <a:spcPts val="0"/>
                </a:spcAft>
                <a:buNone/>
                <a:tabLst/>
                <a:defRPr/>
              </a:pPr>
              <a:r>
                <a:rPr lang="en-US" sz="800" kern="0" dirty="0">
                  <a:solidFill>
                    <a:srgbClr val="000000"/>
                  </a:solidFill>
                  <a:latin typeface="Avenir Next LT Pro"/>
                </a:rPr>
                <a:t>x</a:t>
              </a:r>
              <a:endParaRPr lang="en-US" dirty="0"/>
            </a:p>
          </p:txBody>
        </p:sp>
        <p:cxnSp>
          <p:nvCxnSpPr>
            <p:cNvPr id="27" name="Straight Arrow Connector 26">
              <a:extLst>
                <a:ext uri="{FF2B5EF4-FFF2-40B4-BE49-F238E27FC236}">
                  <a16:creationId xmlns:a16="http://schemas.microsoft.com/office/drawing/2014/main" id="{82A8E18A-1B4A-7C0E-9A48-1F280B44609F}"/>
                </a:ext>
              </a:extLst>
            </p:cNvPr>
            <p:cNvCxnSpPr>
              <a:cxnSpLocks/>
            </p:cNvCxnSpPr>
            <p:nvPr/>
          </p:nvCxnSpPr>
          <p:spPr>
            <a:xfrm>
              <a:off x="7951323" y="3787147"/>
              <a:ext cx="0" cy="155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70C46C8-0A73-71B2-10DE-464C6276D100}"/>
                </a:ext>
              </a:extLst>
            </p:cNvPr>
            <p:cNvCxnSpPr>
              <a:cxnSpLocks/>
            </p:cNvCxnSpPr>
            <p:nvPr/>
          </p:nvCxnSpPr>
          <p:spPr>
            <a:xfrm flipV="1">
              <a:off x="7951323" y="4253570"/>
              <a:ext cx="0" cy="155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CC2F976-754A-3CA8-FD66-5EDE3B81E6CB}"/>
              </a:ext>
            </a:extLst>
          </p:cNvPr>
          <p:cNvSpPr txBox="1"/>
          <p:nvPr/>
        </p:nvSpPr>
        <p:spPr>
          <a:xfrm>
            <a:off x="8255134" y="3944255"/>
            <a:ext cx="2658396" cy="369332"/>
          </a:xfrm>
          <a:prstGeom prst="rect">
            <a:avLst/>
          </a:prstGeom>
          <a:noFill/>
        </p:spPr>
        <p:txBody>
          <a:bodyPr wrap="square" lIns="91440" tIns="45720" rIns="91440" bIns="45720" rtlCol="0" anchor="t">
            <a:spAutoFit/>
          </a:bodyPr>
          <a:lstStyle/>
          <a:p>
            <a:pPr algn="ctr"/>
            <a:r>
              <a:rPr lang="en-CN" dirty="0"/>
              <a:t>Thicker </a:t>
            </a:r>
            <a:r>
              <a:rPr lang="en-CN"/>
              <a:t>atmosphere</a:t>
            </a:r>
          </a:p>
        </p:txBody>
      </p:sp>
      <p:sp>
        <p:nvSpPr>
          <p:cNvPr id="29" name="Title 1">
            <a:extLst>
              <a:ext uri="{FF2B5EF4-FFF2-40B4-BE49-F238E27FC236}">
                <a16:creationId xmlns:a16="http://schemas.microsoft.com/office/drawing/2014/main" id="{2D70962E-09BD-67BA-1E80-85470B22F8E9}"/>
              </a:ext>
            </a:extLst>
          </p:cNvPr>
          <p:cNvSpPr txBox="1">
            <a:spLocks/>
          </p:cNvSpPr>
          <p:nvPr/>
        </p:nvSpPr>
        <p:spPr bwMode="auto">
          <a:xfrm>
            <a:off x="943276" y="712268"/>
            <a:ext cx="9966827" cy="1174242"/>
          </a:xfrm>
          <a:prstGeom prst="rect">
            <a:avLst/>
          </a:prstGeom>
        </p:spPr>
        <p:txBody>
          <a:bodyPr vert="horz" lIns="91440" tIns="45720" rIns="91440" bIns="45720" rtlCol="0" anchor="b">
            <a:normAutofit/>
          </a:bodyPr>
          <a:lstStyle>
            <a:lvl1pPr algn="l" defTabSz="914400">
              <a:lnSpc>
                <a:spcPct val="90000"/>
              </a:lnSpc>
              <a:spcBef>
                <a:spcPts val="0"/>
              </a:spcBef>
              <a:buNone/>
              <a:defRPr sz="3200" b="1">
                <a:solidFill>
                  <a:schemeClr val="tx1"/>
                </a:solidFill>
                <a:latin typeface="+mj-lt"/>
                <a:ea typeface="+mj-ea"/>
                <a:cs typeface="+mj-cs"/>
              </a:defRPr>
            </a:lvl1pPr>
          </a:lstStyle>
          <a:p>
            <a:r>
              <a:rPr lang="en-US" kern="0" dirty="0">
                <a:latin typeface="Avenir Next LT Pro"/>
              </a:rPr>
              <a:t>Combine Steps 1 &amp; 2: Thermal Wind Balance</a:t>
            </a:r>
            <a:endParaRPr lang="en-US" dirty="0"/>
          </a:p>
        </p:txBody>
      </p:sp>
    </p:spTree>
    <p:extLst>
      <p:ext uri="{BB962C8B-B14F-4D97-AF65-F5344CB8AC3E}">
        <p14:creationId xmlns:p14="http://schemas.microsoft.com/office/powerpoint/2010/main" val="62599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DBAB8FDC-00A8-7AD2-3A43-D30388734C68}"/>
              </a:ext>
            </a:extLst>
          </p:cNvPr>
          <p:cNvCxnSpPr>
            <a:cxnSpLocks/>
            <a:stCxn id="24" idx="0"/>
            <a:endCxn id="23" idx="2"/>
          </p:cNvCxnSpPr>
          <p:nvPr/>
        </p:nvCxnSpPr>
        <p:spPr>
          <a:xfrm>
            <a:off x="5481249" y="5782960"/>
            <a:ext cx="811085"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772C923-C084-85A3-55B3-C03734CA9D62}"/>
              </a:ext>
            </a:extLst>
          </p:cNvPr>
          <p:cNvSpPr txBox="1"/>
          <p:nvPr/>
        </p:nvSpPr>
        <p:spPr>
          <a:xfrm rot="5400000">
            <a:off x="6269514" y="5598295"/>
            <a:ext cx="414972" cy="369332"/>
          </a:xfrm>
          <a:prstGeom prst="rect">
            <a:avLst/>
          </a:prstGeom>
          <a:noFill/>
        </p:spPr>
        <p:txBody>
          <a:bodyPr wrap="square" rtlCol="0">
            <a:spAutoFit/>
          </a:bodyPr>
          <a:lstStyle/>
          <a:p>
            <a:pPr algn="ctr"/>
            <a:r>
              <a:rPr lang="en-CN">
                <a:solidFill>
                  <a:schemeClr val="bg1">
                    <a:lumMod val="65000"/>
                  </a:schemeClr>
                </a:solidFill>
              </a:rPr>
              <a:t>H</a:t>
            </a:r>
          </a:p>
        </p:txBody>
      </p:sp>
      <p:sp>
        <p:nvSpPr>
          <p:cNvPr id="24" name="TextBox 23">
            <a:extLst>
              <a:ext uri="{FF2B5EF4-FFF2-40B4-BE49-F238E27FC236}">
                <a16:creationId xmlns:a16="http://schemas.microsoft.com/office/drawing/2014/main" id="{31444D99-3421-5539-8D9B-160202EA3CDE}"/>
              </a:ext>
            </a:extLst>
          </p:cNvPr>
          <p:cNvSpPr txBox="1"/>
          <p:nvPr/>
        </p:nvSpPr>
        <p:spPr>
          <a:xfrm rot="5400000">
            <a:off x="5089098" y="5598294"/>
            <a:ext cx="414970" cy="369332"/>
          </a:xfrm>
          <a:prstGeom prst="rect">
            <a:avLst/>
          </a:prstGeom>
          <a:noFill/>
        </p:spPr>
        <p:txBody>
          <a:bodyPr wrap="square" rtlCol="0">
            <a:spAutoFit/>
          </a:bodyPr>
          <a:lstStyle/>
          <a:p>
            <a:pPr algn="ctr"/>
            <a:r>
              <a:rPr lang="en-CN">
                <a:solidFill>
                  <a:schemeClr val="bg1">
                    <a:lumMod val="65000"/>
                  </a:schemeClr>
                </a:solidFill>
              </a:rPr>
              <a:t>L</a:t>
            </a:r>
          </a:p>
        </p:txBody>
      </p:sp>
      <p:cxnSp>
        <p:nvCxnSpPr>
          <p:cNvPr id="12" name="Curved Connector 11">
            <a:extLst>
              <a:ext uri="{FF2B5EF4-FFF2-40B4-BE49-F238E27FC236}">
                <a16:creationId xmlns:a16="http://schemas.microsoft.com/office/drawing/2014/main" id="{D5781E2E-3467-BF63-C467-7AF589E07650}"/>
              </a:ext>
            </a:extLst>
          </p:cNvPr>
          <p:cNvCxnSpPr>
            <a:cxnSpLocks/>
            <a:endCxn id="24" idx="1"/>
          </p:cNvCxnSpPr>
          <p:nvPr/>
        </p:nvCxnSpPr>
        <p:spPr>
          <a:xfrm>
            <a:off x="2309682" y="2455385"/>
            <a:ext cx="2986901" cy="3120090"/>
          </a:xfrm>
          <a:prstGeom prst="curvedConnector2">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FBD417A-9948-9E56-C683-C341D26314FF}"/>
              </a:ext>
            </a:extLst>
          </p:cNvPr>
          <p:cNvSpPr/>
          <p:nvPr/>
        </p:nvSpPr>
        <p:spPr>
          <a:xfrm>
            <a:off x="2197916" y="1359243"/>
            <a:ext cx="4632267" cy="2793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Oval 3">
            <a:extLst>
              <a:ext uri="{FF2B5EF4-FFF2-40B4-BE49-F238E27FC236}">
                <a16:creationId xmlns:a16="http://schemas.microsoft.com/office/drawing/2014/main" id="{BAE85365-D8C5-CE3E-693A-BFA0D340A348}"/>
              </a:ext>
            </a:extLst>
          </p:cNvPr>
          <p:cNvSpPr/>
          <p:nvPr/>
        </p:nvSpPr>
        <p:spPr>
          <a:xfrm>
            <a:off x="-1274806" y="2625810"/>
            <a:ext cx="6314303" cy="6314302"/>
          </a:xfrm>
          <a:prstGeom prst="ellipse">
            <a:avLst/>
          </a:prstGeom>
          <a:solidFill>
            <a:schemeClr val="accent1">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FD128A38-C18B-8A11-8300-BF5381E9BAD7}"/>
              </a:ext>
            </a:extLst>
          </p:cNvPr>
          <p:cNvSpPr txBox="1"/>
          <p:nvPr/>
        </p:nvSpPr>
        <p:spPr>
          <a:xfrm>
            <a:off x="2072840" y="5598294"/>
            <a:ext cx="2903839" cy="369332"/>
          </a:xfrm>
          <a:prstGeom prst="rect">
            <a:avLst/>
          </a:prstGeom>
          <a:noFill/>
        </p:spPr>
        <p:txBody>
          <a:bodyPr wrap="square" rtlCol="0">
            <a:spAutoFit/>
          </a:bodyPr>
          <a:lstStyle/>
          <a:p>
            <a:pPr algn="r"/>
            <a:r>
              <a:rPr lang="en-CN"/>
              <a:t>Surplus heating: </a:t>
            </a:r>
            <a:r>
              <a:rPr lang="en-CN">
                <a:solidFill>
                  <a:srgbClr val="C00000"/>
                </a:solidFill>
              </a:rPr>
              <a:t>Warm</a:t>
            </a:r>
          </a:p>
        </p:txBody>
      </p:sp>
      <p:sp>
        <p:nvSpPr>
          <p:cNvPr id="8" name="TextBox 7">
            <a:extLst>
              <a:ext uri="{FF2B5EF4-FFF2-40B4-BE49-F238E27FC236}">
                <a16:creationId xmlns:a16="http://schemas.microsoft.com/office/drawing/2014/main" id="{FE52DE2C-BEE8-7E95-063F-AA99392008F9}"/>
              </a:ext>
            </a:extLst>
          </p:cNvPr>
          <p:cNvSpPr txBox="1"/>
          <p:nvPr/>
        </p:nvSpPr>
        <p:spPr>
          <a:xfrm rot="3730787">
            <a:off x="4766458" y="4127675"/>
            <a:ext cx="414972" cy="369332"/>
          </a:xfrm>
          <a:prstGeom prst="rect">
            <a:avLst/>
          </a:prstGeom>
          <a:solidFill>
            <a:schemeClr val="bg1"/>
          </a:solidFill>
        </p:spPr>
        <p:txBody>
          <a:bodyPr wrap="square" rtlCol="0">
            <a:spAutoFit/>
          </a:bodyPr>
          <a:lstStyle/>
          <a:p>
            <a:pPr algn="ctr"/>
            <a:r>
              <a:rPr lang="en-CN">
                <a:solidFill>
                  <a:srgbClr val="C00000"/>
                </a:solidFill>
              </a:rPr>
              <a:t>H</a:t>
            </a:r>
          </a:p>
        </p:txBody>
      </p:sp>
      <p:cxnSp>
        <p:nvCxnSpPr>
          <p:cNvPr id="13" name="Curved Connector 12">
            <a:extLst>
              <a:ext uri="{FF2B5EF4-FFF2-40B4-BE49-F238E27FC236}">
                <a16:creationId xmlns:a16="http://schemas.microsoft.com/office/drawing/2014/main" id="{3D56518C-481B-8C24-5C0F-2FF9D48DA5C3}"/>
              </a:ext>
            </a:extLst>
          </p:cNvPr>
          <p:cNvCxnSpPr>
            <a:cxnSpLocks/>
            <a:endCxn id="8" idx="0"/>
          </p:cNvCxnSpPr>
          <p:nvPr/>
        </p:nvCxnSpPr>
        <p:spPr>
          <a:xfrm rot="16200000" flipV="1">
            <a:off x="5132475" y="4230950"/>
            <a:ext cx="1349317" cy="1339734"/>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8CCBCA-B71A-C129-D930-060A4523027F}"/>
              </a:ext>
            </a:extLst>
          </p:cNvPr>
          <p:cNvSpPr txBox="1"/>
          <p:nvPr/>
        </p:nvSpPr>
        <p:spPr>
          <a:xfrm>
            <a:off x="2566687" y="4088253"/>
            <a:ext cx="2091218" cy="646331"/>
          </a:xfrm>
          <a:prstGeom prst="rect">
            <a:avLst/>
          </a:prstGeom>
          <a:noFill/>
        </p:spPr>
        <p:txBody>
          <a:bodyPr wrap="square" rtlCol="0">
            <a:spAutoFit/>
          </a:bodyPr>
          <a:lstStyle/>
          <a:p>
            <a:pPr algn="r"/>
            <a:r>
              <a:rPr lang="en-CN"/>
              <a:t>Sinking air: </a:t>
            </a:r>
            <a:r>
              <a:rPr lang="en-CN">
                <a:solidFill>
                  <a:srgbClr val="C00000"/>
                </a:solidFill>
              </a:rPr>
              <a:t>Subtropical High</a:t>
            </a:r>
          </a:p>
        </p:txBody>
      </p:sp>
      <p:pic>
        <p:nvPicPr>
          <p:cNvPr id="31" name="Picture 30" descr="Diagram&#10;&#10;Description automatically generated">
            <a:extLst>
              <a:ext uri="{FF2B5EF4-FFF2-40B4-BE49-F238E27FC236}">
                <a16:creationId xmlns:a16="http://schemas.microsoft.com/office/drawing/2014/main" id="{723035D5-5271-2914-6C30-285643B74A47}"/>
              </a:ext>
            </a:extLst>
          </p:cNvPr>
          <p:cNvPicPr>
            <a:picLocks noChangeAspect="1"/>
          </p:cNvPicPr>
          <p:nvPr/>
        </p:nvPicPr>
        <p:blipFill>
          <a:blip r:embed="rId3"/>
          <a:stretch>
            <a:fillRect/>
          </a:stretch>
        </p:blipFill>
        <p:spPr>
          <a:xfrm>
            <a:off x="5807133" y="498892"/>
            <a:ext cx="5969000" cy="2997200"/>
          </a:xfrm>
          <a:prstGeom prst="rect">
            <a:avLst/>
          </a:prstGeom>
        </p:spPr>
      </p:pic>
      <p:sp>
        <p:nvSpPr>
          <p:cNvPr id="25" name="TextBox 24">
            <a:extLst>
              <a:ext uri="{FF2B5EF4-FFF2-40B4-BE49-F238E27FC236}">
                <a16:creationId xmlns:a16="http://schemas.microsoft.com/office/drawing/2014/main" id="{29D863ED-AA51-9BFF-0F64-5A9C75C448F5}"/>
              </a:ext>
            </a:extLst>
          </p:cNvPr>
          <p:cNvSpPr txBox="1"/>
          <p:nvPr/>
        </p:nvSpPr>
        <p:spPr>
          <a:xfrm>
            <a:off x="5111917" y="3648492"/>
            <a:ext cx="2040588" cy="369332"/>
          </a:xfrm>
          <a:prstGeom prst="rect">
            <a:avLst/>
          </a:prstGeom>
          <a:noFill/>
        </p:spPr>
        <p:txBody>
          <a:bodyPr wrap="square" rtlCol="0">
            <a:spAutoFit/>
          </a:bodyPr>
          <a:lstStyle/>
          <a:p>
            <a:r>
              <a:rPr lang="en-CN"/>
              <a:t>“Radiator Fin”:</a:t>
            </a:r>
            <a:endParaRPr lang="en-CN">
              <a:solidFill>
                <a:srgbClr val="C00000"/>
              </a:solidFill>
            </a:endParaRPr>
          </a:p>
        </p:txBody>
      </p:sp>
      <p:sp>
        <p:nvSpPr>
          <p:cNvPr id="26" name="Striped Right Arrow 25">
            <a:extLst>
              <a:ext uri="{FF2B5EF4-FFF2-40B4-BE49-F238E27FC236}">
                <a16:creationId xmlns:a16="http://schemas.microsoft.com/office/drawing/2014/main" id="{44226E28-2E67-CD5B-977A-AEA2CA51174C}"/>
              </a:ext>
            </a:extLst>
          </p:cNvPr>
          <p:cNvSpPr/>
          <p:nvPr/>
        </p:nvSpPr>
        <p:spPr>
          <a:xfrm>
            <a:off x="5948677" y="4325794"/>
            <a:ext cx="553673" cy="152555"/>
          </a:xfrm>
          <a:prstGeom prst="stripedRightArrow">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Striped Right Arrow 26">
            <a:extLst>
              <a:ext uri="{FF2B5EF4-FFF2-40B4-BE49-F238E27FC236}">
                <a16:creationId xmlns:a16="http://schemas.microsoft.com/office/drawing/2014/main" id="{5A08F138-9903-7B3A-3E9B-151488275108}"/>
              </a:ext>
            </a:extLst>
          </p:cNvPr>
          <p:cNvSpPr/>
          <p:nvPr/>
        </p:nvSpPr>
        <p:spPr>
          <a:xfrm>
            <a:off x="6101077" y="4478194"/>
            <a:ext cx="553673" cy="152555"/>
          </a:xfrm>
          <a:prstGeom prst="stripedRightArrow">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Striped Right Arrow 27">
            <a:extLst>
              <a:ext uri="{FF2B5EF4-FFF2-40B4-BE49-F238E27FC236}">
                <a16:creationId xmlns:a16="http://schemas.microsoft.com/office/drawing/2014/main" id="{B7A64345-E86B-AAA1-3B98-427E2653DE7E}"/>
              </a:ext>
            </a:extLst>
          </p:cNvPr>
          <p:cNvSpPr/>
          <p:nvPr/>
        </p:nvSpPr>
        <p:spPr>
          <a:xfrm>
            <a:off x="6253477" y="4630594"/>
            <a:ext cx="553673" cy="152555"/>
          </a:xfrm>
          <a:prstGeom prst="stripedRightArrow">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Striped Right Arrow 28">
            <a:extLst>
              <a:ext uri="{FF2B5EF4-FFF2-40B4-BE49-F238E27FC236}">
                <a16:creationId xmlns:a16="http://schemas.microsoft.com/office/drawing/2014/main" id="{41B64625-DD18-5F30-CB6A-6FF30090CD30}"/>
              </a:ext>
            </a:extLst>
          </p:cNvPr>
          <p:cNvSpPr/>
          <p:nvPr/>
        </p:nvSpPr>
        <p:spPr>
          <a:xfrm>
            <a:off x="6405877" y="4782994"/>
            <a:ext cx="553673" cy="152555"/>
          </a:xfrm>
          <a:prstGeom prst="stripedRightArrow">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6" name="Curved Connector 35">
            <a:extLst>
              <a:ext uri="{FF2B5EF4-FFF2-40B4-BE49-F238E27FC236}">
                <a16:creationId xmlns:a16="http://schemas.microsoft.com/office/drawing/2014/main" id="{AB8D6072-0311-D5D3-8190-ED30E1495D32}"/>
              </a:ext>
            </a:extLst>
          </p:cNvPr>
          <p:cNvCxnSpPr>
            <a:cxnSpLocks/>
            <a:stCxn id="25" idx="0"/>
          </p:cNvCxnSpPr>
          <p:nvPr/>
        </p:nvCxnSpPr>
        <p:spPr>
          <a:xfrm rot="5400000" flipH="1" flipV="1">
            <a:off x="5987737" y="2676680"/>
            <a:ext cx="1116286" cy="827338"/>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DE8A638-C272-4BAB-579C-738A312F3A18}"/>
              </a:ext>
            </a:extLst>
          </p:cNvPr>
          <p:cNvSpPr txBox="1"/>
          <p:nvPr/>
        </p:nvSpPr>
        <p:spPr>
          <a:xfrm>
            <a:off x="6807150" y="4219739"/>
            <a:ext cx="4328597" cy="369332"/>
          </a:xfrm>
          <a:prstGeom prst="rect">
            <a:avLst/>
          </a:prstGeom>
          <a:noFill/>
        </p:spPr>
        <p:txBody>
          <a:bodyPr wrap="square">
            <a:spAutoFit/>
          </a:bodyPr>
          <a:lstStyle/>
          <a:p>
            <a:r>
              <a:rPr lang="en-CN">
                <a:solidFill>
                  <a:srgbClr val="C00000"/>
                </a:solidFill>
              </a:rPr>
              <a:t>Clear-sky energy loss → air sinks</a:t>
            </a:r>
            <a:endParaRPr lang="en-CN"/>
          </a:p>
        </p:txBody>
      </p:sp>
      <p:sp>
        <p:nvSpPr>
          <p:cNvPr id="44" name="TextBox 43">
            <a:extLst>
              <a:ext uri="{FF2B5EF4-FFF2-40B4-BE49-F238E27FC236}">
                <a16:creationId xmlns:a16="http://schemas.microsoft.com/office/drawing/2014/main" id="{2A6587F0-3CEE-B722-50B5-4C7A8F1ED481}"/>
              </a:ext>
            </a:extLst>
          </p:cNvPr>
          <p:cNvSpPr txBox="1"/>
          <p:nvPr/>
        </p:nvSpPr>
        <p:spPr>
          <a:xfrm>
            <a:off x="5886791" y="6001198"/>
            <a:ext cx="3964624" cy="369332"/>
          </a:xfrm>
          <a:prstGeom prst="rect">
            <a:avLst/>
          </a:prstGeom>
          <a:noFill/>
        </p:spPr>
        <p:txBody>
          <a:bodyPr wrap="square" rtlCol="0">
            <a:spAutoFit/>
          </a:bodyPr>
          <a:lstStyle/>
          <a:p>
            <a:r>
              <a:rPr lang="en-CN"/>
              <a:t>Rising motion: </a:t>
            </a:r>
            <a:r>
              <a:rPr lang="en-CN">
                <a:solidFill>
                  <a:schemeClr val="accent4">
                    <a:lumMod val="50000"/>
                  </a:schemeClr>
                </a:solidFill>
              </a:rPr>
              <a:t>Clouds trap energy</a:t>
            </a:r>
          </a:p>
        </p:txBody>
      </p:sp>
      <p:sp>
        <p:nvSpPr>
          <p:cNvPr id="3" name="Title 1">
            <a:extLst>
              <a:ext uri="{FF2B5EF4-FFF2-40B4-BE49-F238E27FC236}">
                <a16:creationId xmlns:a16="http://schemas.microsoft.com/office/drawing/2014/main" id="{596E4575-7C65-84F4-03C7-811FFB33C6FE}"/>
              </a:ext>
            </a:extLst>
          </p:cNvPr>
          <p:cNvSpPr txBox="1">
            <a:spLocks/>
          </p:cNvSpPr>
          <p:nvPr/>
        </p:nvSpPr>
        <p:spPr bwMode="auto">
          <a:xfrm>
            <a:off x="943276" y="712268"/>
            <a:ext cx="6754853" cy="1174242"/>
          </a:xfrm>
          <a:prstGeom prst="rect">
            <a:avLst/>
          </a:prstGeom>
        </p:spPr>
        <p:txBody>
          <a:bodyPr vert="horz" lIns="91440" tIns="45720" rIns="91440" bIns="45720" rtlCol="0" anchor="b">
            <a:normAutofit/>
          </a:bodyPr>
          <a:lstStyle>
            <a:lvl1pPr algn="l" defTabSz="914400">
              <a:lnSpc>
                <a:spcPct val="90000"/>
              </a:lnSpc>
              <a:spcBef>
                <a:spcPts val="0"/>
              </a:spcBef>
              <a:buNone/>
              <a:defRPr sz="3200" b="1">
                <a:solidFill>
                  <a:schemeClr val="tx1"/>
                </a:solidFill>
                <a:latin typeface="+mj-lt"/>
                <a:ea typeface="+mj-ea"/>
                <a:cs typeface="+mj-cs"/>
              </a:defRPr>
            </a:lvl1pPr>
          </a:lstStyle>
          <a:p>
            <a:r>
              <a:rPr lang="en-US" kern="0" dirty="0">
                <a:latin typeface="Avenir Next LT Pro"/>
              </a:rPr>
              <a:t>Step 3: Ventilation</a:t>
            </a:r>
          </a:p>
        </p:txBody>
      </p:sp>
    </p:spTree>
    <p:extLst>
      <p:ext uri="{BB962C8B-B14F-4D97-AF65-F5344CB8AC3E}">
        <p14:creationId xmlns:p14="http://schemas.microsoft.com/office/powerpoint/2010/main" val="1287207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heat exchanger&#10;&#10;Description automatically generated">
            <a:extLst>
              <a:ext uri="{FF2B5EF4-FFF2-40B4-BE49-F238E27FC236}">
                <a16:creationId xmlns:a16="http://schemas.microsoft.com/office/drawing/2014/main" id="{1CA573A8-4423-9BC2-F0F8-C8AA65073A29}"/>
              </a:ext>
            </a:extLst>
          </p:cNvPr>
          <p:cNvPicPr>
            <a:picLocks noChangeAspect="1"/>
          </p:cNvPicPr>
          <p:nvPr/>
        </p:nvPicPr>
        <p:blipFill>
          <a:blip r:embed="rId2"/>
          <a:stretch>
            <a:fillRect/>
          </a:stretch>
        </p:blipFill>
        <p:spPr>
          <a:xfrm>
            <a:off x="259505" y="1355463"/>
            <a:ext cx="11672990" cy="5131397"/>
          </a:xfrm>
          <a:prstGeom prst="rect">
            <a:avLst/>
          </a:prstGeom>
        </p:spPr>
      </p:pic>
      <p:sp>
        <p:nvSpPr>
          <p:cNvPr id="4" name="Title 1">
            <a:extLst>
              <a:ext uri="{FF2B5EF4-FFF2-40B4-BE49-F238E27FC236}">
                <a16:creationId xmlns:a16="http://schemas.microsoft.com/office/drawing/2014/main" id="{96EFEEDB-63A5-8348-876C-A9DDD5461615}"/>
              </a:ext>
            </a:extLst>
          </p:cNvPr>
          <p:cNvSpPr>
            <a:spLocks noGrp="1"/>
          </p:cNvSpPr>
          <p:nvPr>
            <p:ph type="title"/>
          </p:nvPr>
        </p:nvSpPr>
        <p:spPr>
          <a:xfrm>
            <a:off x="1352550" y="497562"/>
            <a:ext cx="9486900" cy="673443"/>
          </a:xfrm>
        </p:spPr>
        <p:txBody>
          <a:bodyPr>
            <a:normAutofit fontScale="90000"/>
          </a:bodyPr>
          <a:lstStyle/>
          <a:p>
            <a:pPr algn="ctr"/>
            <a:r>
              <a:rPr lang="en-US">
                <a:solidFill>
                  <a:schemeClr val="tx1"/>
                </a:solidFill>
              </a:rPr>
              <a:t>SUB</a:t>
            </a:r>
            <a:r>
              <a:rPr lang="en-CN">
                <a:solidFill>
                  <a:schemeClr val="tx1"/>
                </a:solidFill>
              </a:rPr>
              <a:t>TROPICAL “RADIATOR FINS”</a:t>
            </a:r>
          </a:p>
        </p:txBody>
      </p:sp>
      <p:sp>
        <p:nvSpPr>
          <p:cNvPr id="5" name="TextBox 4">
            <a:extLst>
              <a:ext uri="{FF2B5EF4-FFF2-40B4-BE49-F238E27FC236}">
                <a16:creationId xmlns:a16="http://schemas.microsoft.com/office/drawing/2014/main" id="{36AA32BA-391D-C52A-06D3-6248ED32B927}"/>
              </a:ext>
            </a:extLst>
          </p:cNvPr>
          <p:cNvSpPr txBox="1"/>
          <p:nvPr/>
        </p:nvSpPr>
        <p:spPr>
          <a:xfrm>
            <a:off x="3701535" y="4932671"/>
            <a:ext cx="3449983" cy="369332"/>
          </a:xfrm>
          <a:prstGeom prst="rect">
            <a:avLst/>
          </a:prstGeom>
          <a:noFill/>
        </p:spPr>
        <p:txBody>
          <a:bodyPr wrap="none" rtlCol="0">
            <a:spAutoFit/>
          </a:bodyPr>
          <a:lstStyle/>
          <a:p>
            <a:r>
              <a:rPr lang="en-US">
                <a:solidFill>
                  <a:srgbClr val="C00000"/>
                </a:solidFill>
              </a:rPr>
              <a:t>S</a:t>
            </a:r>
            <a:r>
              <a:rPr lang="en-CN">
                <a:solidFill>
                  <a:srgbClr val="C00000"/>
                </a:solidFill>
              </a:rPr>
              <a:t>upplies </a:t>
            </a:r>
            <a:r>
              <a:rPr lang="en-US">
                <a:solidFill>
                  <a:srgbClr val="C00000"/>
                </a:solidFill>
              </a:rPr>
              <a:t>warm, moist air (fuel)</a:t>
            </a:r>
            <a:endParaRPr lang="en-CN">
              <a:solidFill>
                <a:srgbClr val="C00000"/>
              </a:solidFill>
            </a:endParaRPr>
          </a:p>
        </p:txBody>
      </p:sp>
      <p:sp>
        <p:nvSpPr>
          <p:cNvPr id="6" name="TextBox 5">
            <a:extLst>
              <a:ext uri="{FF2B5EF4-FFF2-40B4-BE49-F238E27FC236}">
                <a16:creationId xmlns:a16="http://schemas.microsoft.com/office/drawing/2014/main" id="{D6CE1E28-62CB-A896-9243-FB3BB8C9F00B}"/>
              </a:ext>
            </a:extLst>
          </p:cNvPr>
          <p:cNvSpPr txBox="1"/>
          <p:nvPr/>
        </p:nvSpPr>
        <p:spPr>
          <a:xfrm>
            <a:off x="307664" y="3679621"/>
            <a:ext cx="1370887" cy="1754326"/>
          </a:xfrm>
          <a:prstGeom prst="rect">
            <a:avLst/>
          </a:prstGeom>
          <a:noFill/>
        </p:spPr>
        <p:txBody>
          <a:bodyPr wrap="square" rtlCol="0">
            <a:spAutoFit/>
          </a:bodyPr>
          <a:lstStyle/>
          <a:p>
            <a:pPr algn="r"/>
            <a:r>
              <a:rPr lang="en-CN">
                <a:solidFill>
                  <a:srgbClr val="C00000"/>
                </a:solidFill>
              </a:rPr>
              <a:t>Consumes moisture and heat to create potential energy</a:t>
            </a:r>
          </a:p>
        </p:txBody>
      </p:sp>
      <p:sp>
        <p:nvSpPr>
          <p:cNvPr id="7" name="TextBox 6">
            <a:extLst>
              <a:ext uri="{FF2B5EF4-FFF2-40B4-BE49-F238E27FC236}">
                <a16:creationId xmlns:a16="http://schemas.microsoft.com/office/drawing/2014/main" id="{D207C259-0200-AAB6-F6F5-E4A0B9C76B8E}"/>
              </a:ext>
            </a:extLst>
          </p:cNvPr>
          <p:cNvSpPr txBox="1"/>
          <p:nvPr/>
        </p:nvSpPr>
        <p:spPr>
          <a:xfrm>
            <a:off x="8713590" y="3429000"/>
            <a:ext cx="1370887" cy="1754326"/>
          </a:xfrm>
          <a:prstGeom prst="rect">
            <a:avLst/>
          </a:prstGeom>
          <a:noFill/>
        </p:spPr>
        <p:txBody>
          <a:bodyPr wrap="square" rtlCol="0">
            <a:spAutoFit/>
          </a:bodyPr>
          <a:lstStyle/>
          <a:p>
            <a:r>
              <a:rPr lang="en-CN">
                <a:solidFill>
                  <a:schemeClr val="accent5">
                    <a:lumMod val="50000"/>
                  </a:schemeClr>
                </a:solidFill>
              </a:rPr>
              <a:t>Releases potential energy to produce warm dry air</a:t>
            </a:r>
          </a:p>
        </p:txBody>
      </p:sp>
      <p:sp>
        <p:nvSpPr>
          <p:cNvPr id="8" name="TextBox 7">
            <a:extLst>
              <a:ext uri="{FF2B5EF4-FFF2-40B4-BE49-F238E27FC236}">
                <a16:creationId xmlns:a16="http://schemas.microsoft.com/office/drawing/2014/main" id="{04487C1C-C44C-4DC3-E162-4625FDB9A4CB}"/>
              </a:ext>
            </a:extLst>
          </p:cNvPr>
          <p:cNvSpPr txBox="1"/>
          <p:nvPr/>
        </p:nvSpPr>
        <p:spPr>
          <a:xfrm>
            <a:off x="5218455" y="2065471"/>
            <a:ext cx="2843101" cy="646331"/>
          </a:xfrm>
          <a:prstGeom prst="rect">
            <a:avLst/>
          </a:prstGeom>
          <a:noFill/>
        </p:spPr>
        <p:txBody>
          <a:bodyPr wrap="square" rtlCol="0">
            <a:spAutoFit/>
          </a:bodyPr>
          <a:lstStyle/>
          <a:p>
            <a:r>
              <a:rPr lang="en-CN">
                <a:solidFill>
                  <a:schemeClr val="accent5">
                    <a:lumMod val="50000"/>
                  </a:schemeClr>
                </a:solidFill>
              </a:rPr>
              <a:t>Supplies cold dry air with large potential energy</a:t>
            </a:r>
          </a:p>
        </p:txBody>
      </p:sp>
    </p:spTree>
    <p:extLst>
      <p:ext uri="{BB962C8B-B14F-4D97-AF65-F5344CB8AC3E}">
        <p14:creationId xmlns:p14="http://schemas.microsoft.com/office/powerpoint/2010/main" val="3795242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map of the earth&#10;&#10;AI-generated content may be incorrect.">
            <a:extLst>
              <a:ext uri="{FF2B5EF4-FFF2-40B4-BE49-F238E27FC236}">
                <a16:creationId xmlns:a16="http://schemas.microsoft.com/office/drawing/2014/main" id="{1E3524EF-F81A-8B61-C688-93FE0154B003}"/>
              </a:ext>
            </a:extLst>
          </p:cNvPr>
          <p:cNvPicPr>
            <a:picLocks noGrp="1" noChangeAspect="1"/>
          </p:cNvPicPr>
          <p:nvPr>
            <p:ph idx="1"/>
          </p:nvPr>
        </p:nvPicPr>
        <p:blipFill>
          <a:blip r:embed="rId2"/>
          <a:stretch>
            <a:fillRect/>
          </a:stretch>
        </p:blipFill>
        <p:spPr>
          <a:xfrm>
            <a:off x="1504496" y="586759"/>
            <a:ext cx="9181652" cy="5693607"/>
          </a:xfrm>
        </p:spPr>
      </p:pic>
      <p:sp>
        <p:nvSpPr>
          <p:cNvPr id="4" name="Title 1">
            <a:extLst>
              <a:ext uri="{FF2B5EF4-FFF2-40B4-BE49-F238E27FC236}">
                <a16:creationId xmlns:a16="http://schemas.microsoft.com/office/drawing/2014/main" id="{B8902680-6AB9-E16E-B1F2-6ADC88ACD9E7}"/>
              </a:ext>
            </a:extLst>
          </p:cNvPr>
          <p:cNvSpPr txBox="1">
            <a:spLocks/>
          </p:cNvSpPr>
          <p:nvPr/>
        </p:nvSpPr>
        <p:spPr bwMode="auto">
          <a:xfrm>
            <a:off x="208344" y="1221"/>
            <a:ext cx="8886884" cy="953669"/>
          </a:xfrm>
          <a:prstGeom prst="rect">
            <a:avLst/>
          </a:prstGeom>
        </p:spPr>
        <p:txBody>
          <a:bodyPr vert="horz" lIns="91440" tIns="45720" rIns="91440" bIns="45720" rtlCol="0" anchor="b">
            <a:normAutofit/>
          </a:bodyPr>
          <a:lstStyle>
            <a:lvl1pPr algn="l" defTabSz="914400">
              <a:lnSpc>
                <a:spcPct val="90000"/>
              </a:lnSpc>
              <a:spcBef>
                <a:spcPts val="0"/>
              </a:spcBef>
              <a:buNone/>
              <a:defRPr sz="3200" b="1">
                <a:solidFill>
                  <a:schemeClr val="tx1"/>
                </a:solidFill>
                <a:latin typeface="+mj-lt"/>
                <a:ea typeface="+mj-ea"/>
                <a:cs typeface="+mj-cs"/>
              </a:defRPr>
            </a:lvl1pPr>
          </a:lstStyle>
          <a:p>
            <a:r>
              <a:rPr lang="en-US" kern="0" dirty="0"/>
              <a:t>Radiative Forcing</a:t>
            </a:r>
            <a:endParaRPr lang="en-US" dirty="0"/>
          </a:p>
        </p:txBody>
      </p:sp>
      <p:sp>
        <p:nvSpPr>
          <p:cNvPr id="6" name="TextBox 5">
            <a:extLst>
              <a:ext uri="{FF2B5EF4-FFF2-40B4-BE49-F238E27FC236}">
                <a16:creationId xmlns:a16="http://schemas.microsoft.com/office/drawing/2014/main" id="{9FEE169C-20D5-3E01-BFC0-5DF1317DFF7A}"/>
              </a:ext>
            </a:extLst>
          </p:cNvPr>
          <p:cNvSpPr txBox="1"/>
          <p:nvPr/>
        </p:nvSpPr>
        <p:spPr>
          <a:xfrm>
            <a:off x="207240" y="959413"/>
            <a:ext cx="3623846" cy="369332"/>
          </a:xfrm>
          <a:prstGeom prst="rect">
            <a:avLst/>
          </a:prstGeom>
          <a:noFill/>
        </p:spPr>
        <p:txBody>
          <a:bodyPr wrap="square" lIns="91440" tIns="45720" rIns="91440" bIns="45720" rtlCol="0" anchor="t">
            <a:spAutoFit/>
          </a:bodyPr>
          <a:lstStyle/>
          <a:p>
            <a:r>
              <a:rPr lang="en-CN" dirty="0"/>
              <a:t>1980-2014 minus 1850-1884</a:t>
            </a:r>
            <a:endParaRPr lang="en-US" dirty="0"/>
          </a:p>
        </p:txBody>
      </p:sp>
    </p:spTree>
    <p:extLst>
      <p:ext uri="{BB962C8B-B14F-4D97-AF65-F5344CB8AC3E}">
        <p14:creationId xmlns:p14="http://schemas.microsoft.com/office/powerpoint/2010/main" val="3699421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CCB34-1CD2-6D67-CD61-43270C5D693F}"/>
            </a:ext>
          </a:extLst>
        </p:cNvPr>
        <p:cNvGrpSpPr/>
        <p:nvPr/>
      </p:nvGrpSpPr>
      <p:grpSpPr>
        <a:xfrm>
          <a:off x="0" y="0"/>
          <a:ext cx="0" cy="0"/>
          <a:chOff x="0" y="0"/>
          <a:chExt cx="0" cy="0"/>
        </a:xfrm>
      </p:grpSpPr>
      <p:pic>
        <p:nvPicPr>
          <p:cNvPr id="3" name="Picture 2" descr="A map of the earth&#10;&#10;AI-generated content may be incorrect.">
            <a:extLst>
              <a:ext uri="{FF2B5EF4-FFF2-40B4-BE49-F238E27FC236}">
                <a16:creationId xmlns:a16="http://schemas.microsoft.com/office/drawing/2014/main" id="{438FD85F-FF79-23FC-5BCD-3FB1901DE2E5}"/>
              </a:ext>
            </a:extLst>
          </p:cNvPr>
          <p:cNvPicPr>
            <a:picLocks noChangeAspect="1"/>
          </p:cNvPicPr>
          <p:nvPr/>
        </p:nvPicPr>
        <p:blipFill>
          <a:blip r:embed="rId2"/>
          <a:stretch>
            <a:fillRect/>
          </a:stretch>
        </p:blipFill>
        <p:spPr>
          <a:xfrm>
            <a:off x="1508507" y="587536"/>
            <a:ext cx="9174986" cy="5682928"/>
          </a:xfrm>
          <a:prstGeom prst="rect">
            <a:avLst/>
          </a:prstGeom>
        </p:spPr>
      </p:pic>
      <p:sp>
        <p:nvSpPr>
          <p:cNvPr id="2" name="Title 1">
            <a:extLst>
              <a:ext uri="{FF2B5EF4-FFF2-40B4-BE49-F238E27FC236}">
                <a16:creationId xmlns:a16="http://schemas.microsoft.com/office/drawing/2014/main" id="{05755F07-6D45-73CD-772E-BD0143D9AF2C}"/>
              </a:ext>
            </a:extLst>
          </p:cNvPr>
          <p:cNvSpPr>
            <a:spLocks noGrp="1"/>
          </p:cNvSpPr>
          <p:nvPr>
            <p:ph type="title"/>
          </p:nvPr>
        </p:nvSpPr>
        <p:spPr>
          <a:xfrm>
            <a:off x="208344" y="1221"/>
            <a:ext cx="8886884" cy="953669"/>
          </a:xfrm>
        </p:spPr>
        <p:txBody>
          <a:bodyPr/>
          <a:lstStyle/>
          <a:p>
            <a:r>
              <a:rPr lang="en-US" dirty="0"/>
              <a:t>Greenhouse Gases</a:t>
            </a:r>
          </a:p>
        </p:txBody>
      </p:sp>
      <p:sp>
        <p:nvSpPr>
          <p:cNvPr id="8" name="TextBox 7">
            <a:extLst>
              <a:ext uri="{FF2B5EF4-FFF2-40B4-BE49-F238E27FC236}">
                <a16:creationId xmlns:a16="http://schemas.microsoft.com/office/drawing/2014/main" id="{0FED9D02-B75B-CEA8-A83C-CF5D35940CA4}"/>
              </a:ext>
            </a:extLst>
          </p:cNvPr>
          <p:cNvSpPr txBox="1"/>
          <p:nvPr/>
        </p:nvSpPr>
        <p:spPr>
          <a:xfrm>
            <a:off x="207240" y="959413"/>
            <a:ext cx="3623846" cy="369332"/>
          </a:xfrm>
          <a:prstGeom prst="rect">
            <a:avLst/>
          </a:prstGeom>
          <a:noFill/>
        </p:spPr>
        <p:txBody>
          <a:bodyPr wrap="square" lIns="91440" tIns="45720" rIns="91440" bIns="45720" rtlCol="0" anchor="t">
            <a:spAutoFit/>
          </a:bodyPr>
          <a:lstStyle/>
          <a:p>
            <a:r>
              <a:rPr lang="en-CN" dirty="0"/>
              <a:t>1980-2014 minus 1850-1884</a:t>
            </a:r>
            <a:endParaRPr lang="en-US" dirty="0"/>
          </a:p>
        </p:txBody>
      </p:sp>
    </p:spTree>
    <p:extLst>
      <p:ext uri="{BB962C8B-B14F-4D97-AF65-F5344CB8AC3E}">
        <p14:creationId xmlns:p14="http://schemas.microsoft.com/office/powerpoint/2010/main" val="3505967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20B4C-30C4-5BFF-1330-1EC2718B2403}"/>
            </a:ext>
          </a:extLst>
        </p:cNvPr>
        <p:cNvGrpSpPr/>
        <p:nvPr/>
      </p:nvGrpSpPr>
      <p:grpSpPr>
        <a:xfrm>
          <a:off x="0" y="0"/>
          <a:ext cx="0" cy="0"/>
          <a:chOff x="0" y="0"/>
          <a:chExt cx="0" cy="0"/>
        </a:xfrm>
      </p:grpSpPr>
      <p:pic>
        <p:nvPicPr>
          <p:cNvPr id="4" name="Picture 3" descr="A map of the earth&#10;&#10;AI-generated content may be incorrect.">
            <a:extLst>
              <a:ext uri="{FF2B5EF4-FFF2-40B4-BE49-F238E27FC236}">
                <a16:creationId xmlns:a16="http://schemas.microsoft.com/office/drawing/2014/main" id="{5A7D80AF-9920-521E-F02B-E832B2FDADF4}"/>
              </a:ext>
            </a:extLst>
          </p:cNvPr>
          <p:cNvPicPr>
            <a:picLocks noChangeAspect="1"/>
          </p:cNvPicPr>
          <p:nvPr/>
        </p:nvPicPr>
        <p:blipFill>
          <a:blip r:embed="rId2"/>
          <a:stretch>
            <a:fillRect/>
          </a:stretch>
        </p:blipFill>
        <p:spPr>
          <a:xfrm>
            <a:off x="1508506" y="587536"/>
            <a:ext cx="9165340" cy="5682928"/>
          </a:xfrm>
          <a:prstGeom prst="rect">
            <a:avLst/>
          </a:prstGeom>
        </p:spPr>
      </p:pic>
      <p:sp>
        <p:nvSpPr>
          <p:cNvPr id="2" name="Title 1">
            <a:extLst>
              <a:ext uri="{FF2B5EF4-FFF2-40B4-BE49-F238E27FC236}">
                <a16:creationId xmlns:a16="http://schemas.microsoft.com/office/drawing/2014/main" id="{1ED022D5-238A-FA66-1CFE-C5D63A3E0FAF}"/>
              </a:ext>
            </a:extLst>
          </p:cNvPr>
          <p:cNvSpPr>
            <a:spLocks noGrp="1"/>
          </p:cNvSpPr>
          <p:nvPr>
            <p:ph type="title"/>
          </p:nvPr>
        </p:nvSpPr>
        <p:spPr>
          <a:xfrm>
            <a:off x="208344" y="1221"/>
            <a:ext cx="8886884" cy="953669"/>
          </a:xfrm>
        </p:spPr>
        <p:txBody>
          <a:bodyPr/>
          <a:lstStyle/>
          <a:p>
            <a:r>
              <a:rPr lang="en-US" dirty="0"/>
              <a:t>Aerosols</a:t>
            </a:r>
          </a:p>
        </p:txBody>
      </p:sp>
      <p:sp>
        <p:nvSpPr>
          <p:cNvPr id="8" name="TextBox 7">
            <a:extLst>
              <a:ext uri="{FF2B5EF4-FFF2-40B4-BE49-F238E27FC236}">
                <a16:creationId xmlns:a16="http://schemas.microsoft.com/office/drawing/2014/main" id="{FA8214BE-C5CF-2019-530E-AFE7E815E53B}"/>
              </a:ext>
            </a:extLst>
          </p:cNvPr>
          <p:cNvSpPr txBox="1"/>
          <p:nvPr/>
        </p:nvSpPr>
        <p:spPr>
          <a:xfrm>
            <a:off x="207240" y="959413"/>
            <a:ext cx="3623846" cy="369332"/>
          </a:xfrm>
          <a:prstGeom prst="rect">
            <a:avLst/>
          </a:prstGeom>
          <a:noFill/>
        </p:spPr>
        <p:txBody>
          <a:bodyPr wrap="square" lIns="91440" tIns="45720" rIns="91440" bIns="45720" rtlCol="0" anchor="t">
            <a:spAutoFit/>
          </a:bodyPr>
          <a:lstStyle/>
          <a:p>
            <a:r>
              <a:rPr lang="en-CN" dirty="0"/>
              <a:t>1980-2014 minus 1850-1884</a:t>
            </a:r>
            <a:endParaRPr lang="en-US" dirty="0"/>
          </a:p>
        </p:txBody>
      </p:sp>
    </p:spTree>
    <p:extLst>
      <p:ext uri="{BB962C8B-B14F-4D97-AF65-F5344CB8AC3E}">
        <p14:creationId xmlns:p14="http://schemas.microsoft.com/office/powerpoint/2010/main" val="176641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E52D-D060-6012-B43B-A2FFA5FCB1C6}"/>
              </a:ext>
            </a:extLst>
          </p:cNvPr>
          <p:cNvSpPr>
            <a:spLocks noGrp="1"/>
          </p:cNvSpPr>
          <p:nvPr>
            <p:ph type="title"/>
          </p:nvPr>
        </p:nvSpPr>
        <p:spPr/>
        <p:txBody>
          <a:bodyPr/>
          <a:lstStyle/>
          <a:p>
            <a:r>
              <a:rPr lang="en-US" dirty="0"/>
              <a:t>Forcing in the monsoon domain</a:t>
            </a:r>
          </a:p>
        </p:txBody>
      </p:sp>
      <p:pic>
        <p:nvPicPr>
          <p:cNvPr id="4" name="Content Placeholder 3" descr="A map of the world&#10;&#10;AI-generated content may be incorrect.">
            <a:extLst>
              <a:ext uri="{FF2B5EF4-FFF2-40B4-BE49-F238E27FC236}">
                <a16:creationId xmlns:a16="http://schemas.microsoft.com/office/drawing/2014/main" id="{D2EA7B43-5267-CF7B-D44F-EBAE618D0288}"/>
              </a:ext>
            </a:extLst>
          </p:cNvPr>
          <p:cNvPicPr>
            <a:picLocks noGrp="1" noChangeAspect="1"/>
          </p:cNvPicPr>
          <p:nvPr>
            <p:ph idx="1"/>
          </p:nvPr>
        </p:nvPicPr>
        <p:blipFill>
          <a:blip r:embed="rId2"/>
          <a:stretch>
            <a:fillRect/>
          </a:stretch>
        </p:blipFill>
        <p:spPr>
          <a:xfrm>
            <a:off x="604731" y="2414653"/>
            <a:ext cx="10978176" cy="3365525"/>
          </a:xfrm>
        </p:spPr>
      </p:pic>
    </p:spTree>
    <p:extLst>
      <p:ext uri="{BB962C8B-B14F-4D97-AF65-F5344CB8AC3E}">
        <p14:creationId xmlns:p14="http://schemas.microsoft.com/office/powerpoint/2010/main" val="3619071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973085A-5535-FA02-80B3-CD8475321DE0}"/>
              </a:ext>
            </a:extLst>
          </p:cNvPr>
          <p:cNvGrpSpPr/>
          <p:nvPr/>
        </p:nvGrpSpPr>
        <p:grpSpPr>
          <a:xfrm>
            <a:off x="4047131" y="2144486"/>
            <a:ext cx="4097738" cy="4098569"/>
            <a:chOff x="4229833" y="2867085"/>
            <a:chExt cx="3290534" cy="3288884"/>
          </a:xfrm>
        </p:grpSpPr>
        <p:sp>
          <p:nvSpPr>
            <p:cNvPr id="10" name="Oval 9">
              <a:extLst>
                <a:ext uri="{FF2B5EF4-FFF2-40B4-BE49-F238E27FC236}">
                  <a16:creationId xmlns:a16="http://schemas.microsoft.com/office/drawing/2014/main" id="{8585A9FC-D0E3-48F6-097F-B503EB8794DB}"/>
                </a:ext>
              </a:extLst>
            </p:cNvPr>
            <p:cNvSpPr/>
            <p:nvPr/>
          </p:nvSpPr>
          <p:spPr>
            <a:xfrm>
              <a:off x="4229833" y="2867085"/>
              <a:ext cx="3290534" cy="328888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Oval 3">
              <a:extLst>
                <a:ext uri="{FF2B5EF4-FFF2-40B4-BE49-F238E27FC236}">
                  <a16:creationId xmlns:a16="http://schemas.microsoft.com/office/drawing/2014/main" id="{B1BB1AD9-BD77-45F7-2C63-F9A225BCDA70}"/>
                </a:ext>
              </a:extLst>
            </p:cNvPr>
            <p:cNvSpPr/>
            <p:nvPr/>
          </p:nvSpPr>
          <p:spPr>
            <a:xfrm>
              <a:off x="4420333" y="3055215"/>
              <a:ext cx="2909534" cy="29126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Oval 8">
              <a:extLst>
                <a:ext uri="{FF2B5EF4-FFF2-40B4-BE49-F238E27FC236}">
                  <a16:creationId xmlns:a16="http://schemas.microsoft.com/office/drawing/2014/main" id="{222EF9EB-3B2B-957F-C6CB-2C7D5C34FA6D}"/>
                </a:ext>
              </a:extLst>
            </p:cNvPr>
            <p:cNvSpPr/>
            <p:nvPr/>
          </p:nvSpPr>
          <p:spPr>
            <a:xfrm>
              <a:off x="4795048" y="3431475"/>
              <a:ext cx="2160104" cy="2160104"/>
            </a:xfrm>
            <a:prstGeom prst="ellipse">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endParaRPr>
            </a:p>
          </p:txBody>
        </p:sp>
      </p:grpSp>
      <p:sp>
        <p:nvSpPr>
          <p:cNvPr id="2" name="Title 1">
            <a:extLst>
              <a:ext uri="{FF2B5EF4-FFF2-40B4-BE49-F238E27FC236}">
                <a16:creationId xmlns:a16="http://schemas.microsoft.com/office/drawing/2014/main" id="{EA7AA2C7-1913-DFC9-1B73-522B94F27CE5}"/>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Avenir Next LT Pro"/>
              </a:rPr>
              <a:t>Toward the monsoon: </a:t>
            </a:r>
            <a:br>
              <a:rPr lang="en-US" dirty="0">
                <a:solidFill>
                  <a:srgbClr val="FFFFFF"/>
                </a:solidFill>
                <a:latin typeface="Avenir Next LT Pro"/>
              </a:rPr>
            </a:br>
            <a:r>
              <a:rPr lang="en-US" dirty="0">
                <a:solidFill>
                  <a:srgbClr val="FFFFFF"/>
                </a:solidFill>
                <a:latin typeface="Avenir Next LT Pro"/>
              </a:rPr>
              <a:t>Heating off the equator</a:t>
            </a:r>
          </a:p>
        </p:txBody>
      </p:sp>
      <p:sp>
        <p:nvSpPr>
          <p:cNvPr id="12" name="Oval 11">
            <a:extLst>
              <a:ext uri="{FF2B5EF4-FFF2-40B4-BE49-F238E27FC236}">
                <a16:creationId xmlns:a16="http://schemas.microsoft.com/office/drawing/2014/main" id="{8DF71FFA-18A0-9B21-EF78-C875D2D824F2}"/>
              </a:ext>
            </a:extLst>
          </p:cNvPr>
          <p:cNvSpPr/>
          <p:nvPr/>
        </p:nvSpPr>
        <p:spPr>
          <a:xfrm rot="2355419">
            <a:off x="6907541" y="2460350"/>
            <a:ext cx="859972" cy="58622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N" sz="1400" dirty="0">
                <a:solidFill>
                  <a:schemeClr val="bg1">
                    <a:lumMod val="95000"/>
                    <a:lumOff val="5000"/>
                  </a:schemeClr>
                </a:solidFill>
              </a:rPr>
              <a:t>HPG</a:t>
            </a:r>
            <a:endParaRPr lang="en-US" sz="1400">
              <a:solidFill>
                <a:schemeClr val="bg1">
                  <a:lumMod val="95000"/>
                  <a:lumOff val="5000"/>
                </a:schemeClr>
              </a:solidFill>
            </a:endParaRPr>
          </a:p>
        </p:txBody>
      </p:sp>
      <p:sp>
        <p:nvSpPr>
          <p:cNvPr id="13" name="Oval 12">
            <a:extLst>
              <a:ext uri="{FF2B5EF4-FFF2-40B4-BE49-F238E27FC236}">
                <a16:creationId xmlns:a16="http://schemas.microsoft.com/office/drawing/2014/main" id="{938E3A89-1E6E-879C-1ACE-02280558507D}"/>
              </a:ext>
            </a:extLst>
          </p:cNvPr>
          <p:cNvSpPr/>
          <p:nvPr/>
        </p:nvSpPr>
        <p:spPr>
          <a:xfrm rot="19244581" flipH="1">
            <a:off x="4424486" y="2460351"/>
            <a:ext cx="859972" cy="58622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N" sz="1200" dirty="0">
                <a:solidFill>
                  <a:schemeClr val="bg1">
                    <a:lumMod val="95000"/>
                    <a:lumOff val="5000"/>
                  </a:schemeClr>
                </a:solidFill>
              </a:rPr>
              <a:t>warm</a:t>
            </a:r>
            <a:endParaRPr lang="en-US" sz="1200" dirty="0">
              <a:solidFill>
                <a:schemeClr val="bg1">
                  <a:lumMod val="95000"/>
                  <a:lumOff val="5000"/>
                </a:schemeClr>
              </a:solidFill>
            </a:endParaRPr>
          </a:p>
        </p:txBody>
      </p:sp>
      <p:cxnSp>
        <p:nvCxnSpPr>
          <p:cNvPr id="15" name="Straight Arrow Connector 14">
            <a:extLst>
              <a:ext uri="{FF2B5EF4-FFF2-40B4-BE49-F238E27FC236}">
                <a16:creationId xmlns:a16="http://schemas.microsoft.com/office/drawing/2014/main" id="{183D23E9-83BC-66A8-27AE-7F1773887E3B}"/>
              </a:ext>
            </a:extLst>
          </p:cNvPr>
          <p:cNvCxnSpPr/>
          <p:nvPr/>
        </p:nvCxnSpPr>
        <p:spPr>
          <a:xfrm>
            <a:off x="7514946" y="2940544"/>
            <a:ext cx="163286" cy="18505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E943D3-FE5F-04CC-FD76-F8DDEAC2C66E}"/>
              </a:ext>
            </a:extLst>
          </p:cNvPr>
          <p:cNvCxnSpPr>
            <a:cxnSpLocks/>
          </p:cNvCxnSpPr>
          <p:nvPr/>
        </p:nvCxnSpPr>
        <p:spPr>
          <a:xfrm flipH="1" flipV="1">
            <a:off x="6907525" y="2453789"/>
            <a:ext cx="222029" cy="1434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DB27705-8877-CD04-427D-9D2A0E97EFCB}"/>
              </a:ext>
            </a:extLst>
          </p:cNvPr>
          <p:cNvSpPr txBox="1"/>
          <p:nvPr/>
        </p:nvSpPr>
        <p:spPr>
          <a:xfrm>
            <a:off x="5779397" y="2477782"/>
            <a:ext cx="626610" cy="307777"/>
          </a:xfrm>
          <a:prstGeom prst="rect">
            <a:avLst/>
          </a:prstGeom>
          <a:noFill/>
        </p:spPr>
        <p:txBody>
          <a:bodyPr wrap="square">
            <a:spAutoFit/>
          </a:bodyPr>
          <a:lstStyle/>
          <a:p>
            <a:pPr algn="ctr"/>
            <a:r>
              <a:rPr lang="en-CN" sz="1400">
                <a:solidFill>
                  <a:schemeClr val="bg1">
                    <a:lumMod val="95000"/>
                    <a:lumOff val="5000"/>
                  </a:schemeClr>
                </a:solidFill>
              </a:rPr>
              <a:t>cold</a:t>
            </a:r>
            <a:endParaRPr lang="en-CN" sz="1400"/>
          </a:p>
        </p:txBody>
      </p:sp>
      <p:sp>
        <p:nvSpPr>
          <p:cNvPr id="23" name="TextBox 22">
            <a:extLst>
              <a:ext uri="{FF2B5EF4-FFF2-40B4-BE49-F238E27FC236}">
                <a16:creationId xmlns:a16="http://schemas.microsoft.com/office/drawing/2014/main" id="{3F23986E-BBE4-AAB0-6B1B-33821A4112B4}"/>
              </a:ext>
            </a:extLst>
          </p:cNvPr>
          <p:cNvSpPr txBox="1"/>
          <p:nvPr/>
        </p:nvSpPr>
        <p:spPr>
          <a:xfrm>
            <a:off x="5724818" y="2105700"/>
            <a:ext cx="742356" cy="307777"/>
          </a:xfrm>
          <a:prstGeom prst="rect">
            <a:avLst/>
          </a:prstGeom>
          <a:noFill/>
        </p:spPr>
        <p:txBody>
          <a:bodyPr wrap="square">
            <a:spAutoFit/>
          </a:bodyPr>
          <a:lstStyle/>
          <a:p>
            <a:pPr algn="ctr"/>
            <a:r>
              <a:rPr lang="en-CN" sz="1400">
                <a:solidFill>
                  <a:schemeClr val="bg1">
                    <a:lumMod val="95000"/>
                    <a:lumOff val="5000"/>
                  </a:schemeClr>
                </a:solidFill>
              </a:rPr>
              <a:t>warm</a:t>
            </a:r>
            <a:endParaRPr lang="en-CN" sz="1400"/>
          </a:p>
        </p:txBody>
      </p:sp>
      <p:sp>
        <p:nvSpPr>
          <p:cNvPr id="24" name="TextBox 23">
            <a:extLst>
              <a:ext uri="{FF2B5EF4-FFF2-40B4-BE49-F238E27FC236}">
                <a16:creationId xmlns:a16="http://schemas.microsoft.com/office/drawing/2014/main" id="{ACDBF2D8-EDF0-0F71-75E9-5444F270D0E1}"/>
              </a:ext>
            </a:extLst>
          </p:cNvPr>
          <p:cNvSpPr txBox="1"/>
          <p:nvPr/>
        </p:nvSpPr>
        <p:spPr>
          <a:xfrm>
            <a:off x="8023397" y="2631670"/>
            <a:ext cx="3135350" cy="461665"/>
          </a:xfrm>
          <a:prstGeom prst="rect">
            <a:avLst/>
          </a:prstGeom>
          <a:noFill/>
        </p:spPr>
        <p:txBody>
          <a:bodyPr wrap="square">
            <a:spAutoFit/>
          </a:bodyPr>
          <a:lstStyle/>
          <a:p>
            <a:r>
              <a:rPr lang="en-US" sz="2400">
                <a:solidFill>
                  <a:srgbClr val="FFFFFF"/>
                </a:solidFill>
              </a:rPr>
              <a:t>r</a:t>
            </a:r>
            <a:r>
              <a:rPr lang="en-CN" sz="2400">
                <a:solidFill>
                  <a:srgbClr val="FFFFFF"/>
                </a:solidFill>
              </a:rPr>
              <a:t>otate more slowly</a:t>
            </a:r>
          </a:p>
        </p:txBody>
      </p:sp>
      <p:sp>
        <p:nvSpPr>
          <p:cNvPr id="3" name="TextBox 2">
            <a:extLst>
              <a:ext uri="{FF2B5EF4-FFF2-40B4-BE49-F238E27FC236}">
                <a16:creationId xmlns:a16="http://schemas.microsoft.com/office/drawing/2014/main" id="{C436412B-B268-DB9D-0770-9D8BA556A568}"/>
              </a:ext>
            </a:extLst>
          </p:cNvPr>
          <p:cNvSpPr txBox="1"/>
          <p:nvPr/>
        </p:nvSpPr>
        <p:spPr>
          <a:xfrm>
            <a:off x="7507326" y="1920879"/>
            <a:ext cx="3135350" cy="461665"/>
          </a:xfrm>
          <a:prstGeom prst="rect">
            <a:avLst/>
          </a:prstGeom>
          <a:noFill/>
        </p:spPr>
        <p:txBody>
          <a:bodyPr wrap="square">
            <a:spAutoFit/>
          </a:bodyPr>
          <a:lstStyle/>
          <a:p>
            <a:r>
              <a:rPr lang="en-US" sz="2400">
                <a:solidFill>
                  <a:srgbClr val="FFFFFF"/>
                </a:solidFill>
              </a:rPr>
              <a:t>r</a:t>
            </a:r>
            <a:r>
              <a:rPr lang="en-CN" sz="2400">
                <a:solidFill>
                  <a:srgbClr val="FFFFFF"/>
                </a:solidFill>
              </a:rPr>
              <a:t>otate more quickly</a:t>
            </a:r>
          </a:p>
        </p:txBody>
      </p:sp>
      <p:cxnSp>
        <p:nvCxnSpPr>
          <p:cNvPr id="8" name="Curved Connector 7">
            <a:extLst>
              <a:ext uri="{FF2B5EF4-FFF2-40B4-BE49-F238E27FC236}">
                <a16:creationId xmlns:a16="http://schemas.microsoft.com/office/drawing/2014/main" id="{98E1F1F9-DC93-8436-D7DC-71A338A6D4F1}"/>
              </a:ext>
            </a:extLst>
          </p:cNvPr>
          <p:cNvCxnSpPr>
            <a:stCxn id="3" idx="1"/>
          </p:cNvCxnSpPr>
          <p:nvPr/>
        </p:nvCxnSpPr>
        <p:spPr>
          <a:xfrm rot="10800000" flipV="1">
            <a:off x="7299488" y="2151712"/>
            <a:ext cx="207838" cy="183594"/>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90A81085-40F3-1F22-3681-4EA16F3F2F29}"/>
              </a:ext>
            </a:extLst>
          </p:cNvPr>
          <p:cNvCxnSpPr>
            <a:stCxn id="24" idx="1"/>
          </p:cNvCxnSpPr>
          <p:nvPr/>
        </p:nvCxnSpPr>
        <p:spPr>
          <a:xfrm rot="10800000">
            <a:off x="7752179" y="2847823"/>
            <a:ext cx="271219" cy="14681"/>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B093953-BE48-D771-B17A-8A4953634330}"/>
              </a:ext>
            </a:extLst>
          </p:cNvPr>
          <p:cNvSpPr/>
          <p:nvPr/>
        </p:nvSpPr>
        <p:spPr>
          <a:xfrm rot="18588336">
            <a:off x="4475406" y="2898330"/>
            <a:ext cx="217714" cy="216152"/>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N" sz="1200">
                <a:solidFill>
                  <a:schemeClr val="bg1"/>
                </a:solidFill>
              </a:rPr>
              <a:t>x</a:t>
            </a:r>
            <a:endParaRPr lang="en-US"/>
          </a:p>
        </p:txBody>
      </p:sp>
      <p:sp>
        <p:nvSpPr>
          <p:cNvPr id="19" name="Oval 18">
            <a:extLst>
              <a:ext uri="{FF2B5EF4-FFF2-40B4-BE49-F238E27FC236}">
                <a16:creationId xmlns:a16="http://schemas.microsoft.com/office/drawing/2014/main" id="{062714AB-074D-3C40-D624-6831B7F7674E}"/>
              </a:ext>
            </a:extLst>
          </p:cNvPr>
          <p:cNvSpPr/>
          <p:nvPr/>
        </p:nvSpPr>
        <p:spPr>
          <a:xfrm rot="18588336">
            <a:off x="5063236" y="2408472"/>
            <a:ext cx="217714" cy="216152"/>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N" sz="1000" dirty="0">
                <a:solidFill>
                  <a:schemeClr val="bg1"/>
                </a:solidFill>
              </a:rPr>
              <a:t>•</a:t>
            </a:r>
            <a:endParaRPr lang="en-US" sz="1000">
              <a:solidFill>
                <a:schemeClr val="bg1"/>
              </a:solidFill>
            </a:endParaRPr>
          </a:p>
        </p:txBody>
      </p:sp>
    </p:spTree>
    <p:extLst>
      <p:ext uri="{BB962C8B-B14F-4D97-AF65-F5344CB8AC3E}">
        <p14:creationId xmlns:p14="http://schemas.microsoft.com/office/powerpoint/2010/main" val="1290883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Smoke from a factory">
            <a:extLst>
              <a:ext uri="{FF2B5EF4-FFF2-40B4-BE49-F238E27FC236}">
                <a16:creationId xmlns:a16="http://schemas.microsoft.com/office/drawing/2014/main" id="{A71CD945-6A83-9AF5-79C0-2D168583CB35}"/>
              </a:ext>
            </a:extLst>
          </p:cNvPr>
          <p:cNvPicPr>
            <a:picLocks noChangeAspect="1"/>
          </p:cNvPicPr>
          <p:nvPr/>
        </p:nvPicPr>
        <p:blipFill rotWithShape="1">
          <a:blip r:embed="rId3"/>
          <a:srcRect t="9091" r="23298"/>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57B75E-4D50-C8ED-DA7D-48C983C91940}"/>
              </a:ext>
            </a:extLst>
          </p:cNvPr>
          <p:cNvSpPr>
            <a:spLocks noGrp="1"/>
          </p:cNvSpPr>
          <p:nvPr>
            <p:ph type="title"/>
          </p:nvPr>
        </p:nvSpPr>
        <p:spPr>
          <a:xfrm>
            <a:off x="481029" y="868261"/>
            <a:ext cx="4023360" cy="1437136"/>
          </a:xfrm>
        </p:spPr>
        <p:txBody>
          <a:bodyPr vert="horz" lIns="91440" tIns="45720" rIns="91440" bIns="45720" rtlCol="0" anchor="b" anchorCtr="0">
            <a:normAutofit/>
          </a:bodyPr>
          <a:lstStyle/>
          <a:p>
            <a:r>
              <a:rPr lang="en-US" sz="4800">
                <a:solidFill>
                  <a:schemeClr val="bg1"/>
                </a:solidFill>
                <a:latin typeface="Arial" panose="020B0604020202020204" pitchFamily="34" charset="0"/>
                <a:ea typeface="Helvetica Neue Light" panose="02000403000000020004" pitchFamily="2" charset="0"/>
                <a:cs typeface="Arial" panose="020B0604020202020204" pitchFamily="34" charset="0"/>
              </a:rPr>
              <a:t>TWO KINDS </a:t>
            </a:r>
            <a:br>
              <a:rPr lang="en-US" sz="4800">
                <a:solidFill>
                  <a:schemeClr val="bg1"/>
                </a:solidFill>
                <a:latin typeface="Arial" panose="020B0604020202020204" pitchFamily="34" charset="0"/>
                <a:ea typeface="Helvetica Neue Light" panose="02000403000000020004" pitchFamily="2" charset="0"/>
                <a:cs typeface="Arial" panose="020B0604020202020204" pitchFamily="34" charset="0"/>
              </a:rPr>
            </a:br>
            <a:r>
              <a:rPr lang="en-US" sz="4800">
                <a:solidFill>
                  <a:schemeClr val="bg1"/>
                </a:solidFill>
                <a:latin typeface="Arial" panose="020B0604020202020204" pitchFamily="34" charset="0"/>
                <a:ea typeface="Helvetica Neue Light" panose="02000403000000020004" pitchFamily="2" charset="0"/>
                <a:cs typeface="Arial" panose="020B0604020202020204" pitchFamily="34" charset="0"/>
              </a:rPr>
              <a:t>OF 'HEAT'</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FE1498A4-CE45-44E5-FDA9-A0C105348DD9}"/>
              </a:ext>
            </a:extLst>
          </p:cNvPr>
          <p:cNvSpPr txBox="1">
            <a:spLocks/>
          </p:cNvSpPr>
          <p:nvPr/>
        </p:nvSpPr>
        <p:spPr>
          <a:xfrm>
            <a:off x="6429675" y="4087788"/>
            <a:ext cx="3742913" cy="666297"/>
          </a:xfrm>
          <a:prstGeom prst="rect">
            <a:avLst/>
          </a:prstGeom>
          <a:solidFill>
            <a:sysClr val="window" lastClr="FFFFFF"/>
          </a:solidFill>
          <a:ln>
            <a:solidFill>
              <a:srgbClr val="C00000"/>
            </a:solidFill>
          </a:ln>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rgbClr val="C00000"/>
                </a:solidFill>
                <a:effectLst/>
                <a:uLnTx/>
                <a:uFillTx/>
                <a:latin typeface="Arial" panose="020B0604020202020204" pitchFamily="34" charset="0"/>
                <a:ea typeface="Helvetica Neue Light" panose="02000403000000020004" pitchFamily="2" charset="0"/>
                <a:cs typeface="Arial" panose="020B0604020202020204" pitchFamily="34" charset="0"/>
              </a:rPr>
              <a:t>TEMPERATURE</a:t>
            </a:r>
          </a:p>
        </p:txBody>
      </p:sp>
      <p:sp>
        <p:nvSpPr>
          <p:cNvPr id="19" name="Title 1">
            <a:extLst>
              <a:ext uri="{FF2B5EF4-FFF2-40B4-BE49-F238E27FC236}">
                <a16:creationId xmlns:a16="http://schemas.microsoft.com/office/drawing/2014/main" id="{919EB486-ED00-4B62-31D5-590E04337AD1}"/>
              </a:ext>
            </a:extLst>
          </p:cNvPr>
          <p:cNvSpPr txBox="1">
            <a:spLocks/>
          </p:cNvSpPr>
          <p:nvPr/>
        </p:nvSpPr>
        <p:spPr>
          <a:xfrm>
            <a:off x="7036067" y="2344548"/>
            <a:ext cx="2917218" cy="666296"/>
          </a:xfrm>
          <a:prstGeom prst="rect">
            <a:avLst/>
          </a:prstGeom>
          <a:solidFill>
            <a:sysClr val="window" lastClr="FFFFFF"/>
          </a:solidFill>
          <a:ln>
            <a:solidFill>
              <a:srgbClr val="4472C4"/>
            </a:solidFill>
          </a:ln>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rgbClr val="347DB7"/>
                </a:solidFill>
                <a:effectLst/>
                <a:uLnTx/>
                <a:uFillTx/>
                <a:latin typeface="Arial" panose="020B0604020202020204" pitchFamily="34" charset="0"/>
                <a:ea typeface="Helvetica Neue Light" panose="02000403000000020004" pitchFamily="2" charset="0"/>
                <a:cs typeface="Arial" panose="020B0604020202020204" pitchFamily="34" charset="0"/>
              </a:rPr>
              <a:t>MOISTURE</a:t>
            </a:r>
          </a:p>
        </p:txBody>
      </p:sp>
      <p:graphicFrame>
        <p:nvGraphicFramePr>
          <p:cNvPr id="34" name="Content Placeholder 33">
            <a:extLst>
              <a:ext uri="{FF2B5EF4-FFF2-40B4-BE49-F238E27FC236}">
                <a16:creationId xmlns:a16="http://schemas.microsoft.com/office/drawing/2014/main" id="{CC8F5113-36CD-2FE2-8740-5BCCA2BA910A}"/>
              </a:ext>
            </a:extLst>
          </p:cNvPr>
          <p:cNvGraphicFramePr>
            <a:graphicFrameLocks noGrp="1"/>
          </p:cNvGraphicFramePr>
          <p:nvPr>
            <p:ph idx="1"/>
            <p:extLst>
              <p:ext uri="{D42A27DB-BD31-4B8C-83A1-F6EECF244321}">
                <p14:modId xmlns:p14="http://schemas.microsoft.com/office/powerpoint/2010/main" val="4024990797"/>
              </p:ext>
            </p:extLst>
          </p:nvPr>
        </p:nvGraphicFramePr>
        <p:xfrm>
          <a:off x="0" y="2807713"/>
          <a:ext cx="6096000" cy="37663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0" name="Group 49">
            <a:extLst>
              <a:ext uri="{FF2B5EF4-FFF2-40B4-BE49-F238E27FC236}">
                <a16:creationId xmlns:a16="http://schemas.microsoft.com/office/drawing/2014/main" id="{200E50F6-95D9-E437-3919-F5575AA3152D}"/>
              </a:ext>
            </a:extLst>
          </p:cNvPr>
          <p:cNvGrpSpPr/>
          <p:nvPr/>
        </p:nvGrpSpPr>
        <p:grpSpPr>
          <a:xfrm>
            <a:off x="147633" y="3121795"/>
            <a:ext cx="950548" cy="3158385"/>
            <a:chOff x="147633" y="3121795"/>
            <a:chExt cx="950548" cy="3158385"/>
          </a:xfrm>
        </p:grpSpPr>
        <p:pic>
          <p:nvPicPr>
            <p:cNvPr id="38" name="Graphic 37" descr="Safe with solid fill">
              <a:extLst>
                <a:ext uri="{FF2B5EF4-FFF2-40B4-BE49-F238E27FC236}">
                  <a16:creationId xmlns:a16="http://schemas.microsoft.com/office/drawing/2014/main" id="{245313C3-5311-43CA-85C1-408E66C6ED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0477" y="3121795"/>
              <a:ext cx="558487" cy="558487"/>
            </a:xfrm>
            <a:prstGeom prst="rect">
              <a:avLst/>
            </a:prstGeom>
          </p:spPr>
        </p:pic>
        <p:pic>
          <p:nvPicPr>
            <p:cNvPr id="40" name="Graphic 39" descr="Rain with solid fill">
              <a:extLst>
                <a:ext uri="{FF2B5EF4-FFF2-40B4-BE49-F238E27FC236}">
                  <a16:creationId xmlns:a16="http://schemas.microsoft.com/office/drawing/2014/main" id="{E033E344-43CE-BCF7-F1EE-04EE7F0C90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1029" y="3970848"/>
              <a:ext cx="594360" cy="594360"/>
            </a:xfrm>
            <a:prstGeom prst="rect">
              <a:avLst/>
            </a:prstGeom>
          </p:spPr>
        </p:pic>
        <p:grpSp>
          <p:nvGrpSpPr>
            <p:cNvPr id="49" name="Group 48">
              <a:extLst>
                <a:ext uri="{FF2B5EF4-FFF2-40B4-BE49-F238E27FC236}">
                  <a16:creationId xmlns:a16="http://schemas.microsoft.com/office/drawing/2014/main" id="{82295C2B-4841-DB9E-6A96-DA9C1FA53DA0}"/>
                </a:ext>
              </a:extLst>
            </p:cNvPr>
            <p:cNvGrpSpPr/>
            <p:nvPr/>
          </p:nvGrpSpPr>
          <p:grpSpPr>
            <a:xfrm>
              <a:off x="476347" y="4783218"/>
              <a:ext cx="621834" cy="682529"/>
              <a:chOff x="476347" y="4783218"/>
              <a:chExt cx="621834" cy="682529"/>
            </a:xfrm>
          </p:grpSpPr>
          <p:pic>
            <p:nvPicPr>
              <p:cNvPr id="42" name="Graphic 41" descr="Windy outline">
                <a:extLst>
                  <a:ext uri="{FF2B5EF4-FFF2-40B4-BE49-F238E27FC236}">
                    <a16:creationId xmlns:a16="http://schemas.microsoft.com/office/drawing/2014/main" id="{36A95782-F0E6-EB70-D809-5DC06D1813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7709" y="5035275"/>
                <a:ext cx="430472" cy="430472"/>
              </a:xfrm>
              <a:prstGeom prst="rect">
                <a:avLst/>
              </a:prstGeom>
            </p:spPr>
          </p:pic>
          <p:pic>
            <p:nvPicPr>
              <p:cNvPr id="46" name="Graphic 45" descr="Dim (Medium Sun) with solid fill">
                <a:extLst>
                  <a:ext uri="{FF2B5EF4-FFF2-40B4-BE49-F238E27FC236}">
                    <a16:creationId xmlns:a16="http://schemas.microsoft.com/office/drawing/2014/main" id="{A8B0F5DB-3338-90D9-DDB6-F084B55B83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6347" y="4783218"/>
                <a:ext cx="430472" cy="430472"/>
              </a:xfrm>
              <a:prstGeom prst="rect">
                <a:avLst/>
              </a:prstGeom>
            </p:spPr>
          </p:pic>
        </p:grpSp>
        <p:pic>
          <p:nvPicPr>
            <p:cNvPr id="48" name="Graphic 47" descr="Thermometer with solid fill">
              <a:extLst>
                <a:ext uri="{FF2B5EF4-FFF2-40B4-BE49-F238E27FC236}">
                  <a16:creationId xmlns:a16="http://schemas.microsoft.com/office/drawing/2014/main" id="{B597BF5F-AE14-6C36-9181-9E8BC05353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7633" y="5716007"/>
              <a:ext cx="564173" cy="564173"/>
            </a:xfrm>
            <a:prstGeom prst="rect">
              <a:avLst/>
            </a:prstGeom>
          </p:spPr>
        </p:pic>
      </p:grpSp>
      <p:grpSp>
        <p:nvGrpSpPr>
          <p:cNvPr id="13" name="Group 12">
            <a:extLst>
              <a:ext uri="{FF2B5EF4-FFF2-40B4-BE49-F238E27FC236}">
                <a16:creationId xmlns:a16="http://schemas.microsoft.com/office/drawing/2014/main" id="{71E9FD2A-D462-918E-0843-DDEF23256276}"/>
              </a:ext>
            </a:extLst>
          </p:cNvPr>
          <p:cNvGrpSpPr/>
          <p:nvPr/>
        </p:nvGrpSpPr>
        <p:grpSpPr>
          <a:xfrm>
            <a:off x="6096000" y="4268028"/>
            <a:ext cx="4541066" cy="849181"/>
            <a:chOff x="6096000" y="4268028"/>
            <a:chExt cx="4541066" cy="849181"/>
          </a:xfrm>
        </p:grpSpPr>
        <p:sp>
          <p:nvSpPr>
            <p:cNvPr id="5" name="Left Brace 4">
              <a:extLst>
                <a:ext uri="{FF2B5EF4-FFF2-40B4-BE49-F238E27FC236}">
                  <a16:creationId xmlns:a16="http://schemas.microsoft.com/office/drawing/2014/main" id="{BB4CBE12-470D-482D-2264-022247678C11}"/>
                </a:ext>
              </a:extLst>
            </p:cNvPr>
            <p:cNvSpPr/>
            <p:nvPr/>
          </p:nvSpPr>
          <p:spPr>
            <a:xfrm flipH="1">
              <a:off x="6096000" y="4268028"/>
              <a:ext cx="219666" cy="849181"/>
            </a:xfrm>
            <a:prstGeom prst="leftBrace">
              <a:avLst>
                <a:gd name="adj1" fmla="val 126721"/>
                <a:gd name="adj2" fmla="val 50000"/>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1F36DDF5-CD4B-2557-62F8-2A10A3E01A57}"/>
                </a:ext>
              </a:extLst>
            </p:cNvPr>
            <p:cNvSpPr txBox="1">
              <a:spLocks/>
            </p:cNvSpPr>
            <p:nvPr/>
          </p:nvSpPr>
          <p:spPr>
            <a:xfrm>
              <a:off x="6352283" y="4357735"/>
              <a:ext cx="4284783" cy="666297"/>
            </a:xfrm>
            <a:prstGeom prst="rect">
              <a:avLst/>
            </a:prstGeom>
            <a:solidFill>
              <a:sysClr val="window" lastClr="FFFFFF"/>
            </a:solidFill>
            <a:ln>
              <a:solidFill>
                <a:schemeClr val="tx1"/>
              </a:solidFill>
            </a:ln>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defRPr/>
              </a:pPr>
              <a:r>
                <a:rPr kumimoji="0" lang="en-US" sz="1800" b="0" i="0" u="none" strike="noStrike" kern="1200" cap="none" spc="0" normalizeH="0" baseline="0" noProof="0">
                  <a:ln>
                    <a:noFill/>
                  </a:ln>
                  <a:solidFill>
                    <a:prstClr val="black"/>
                  </a:solidFill>
                  <a:effectLst/>
                  <a:uLnTx/>
                  <a:uFillTx/>
                  <a:latin typeface="Arial"/>
                  <a:ea typeface="Helvetica Neue Light" panose="02000403000000020004" pitchFamily="2" charset="0"/>
                  <a:cs typeface="Arial"/>
                </a:rPr>
                <a:t>HEAT AND MOISTURE BUDGETS</a:t>
              </a:r>
              <a:r>
                <a:rPr lang="en-US" sz="1050">
                  <a:solidFill>
                    <a:prstClr val="black"/>
                  </a:solidFill>
                  <a:latin typeface="Arial"/>
                  <a:ea typeface="Helvetica Neue Light" panose="02000403000000020004" pitchFamily="2" charset="0"/>
                  <a:cs typeface="Arial"/>
                </a:rPr>
                <a:t> </a:t>
              </a:r>
              <a:endParaRPr kumimoji="0" lang="en-US" sz="1050" b="0" i="0" u="none" strike="noStrike" kern="1200" cap="none" spc="0" normalizeH="0" baseline="0" noProof="0">
                <a:ln>
                  <a:noFill/>
                </a:ln>
                <a:solidFill>
                  <a:prstClr val="black"/>
                </a:solidFill>
                <a:effectLst/>
                <a:uLnTx/>
                <a:uFillTx/>
                <a:latin typeface="Arial"/>
                <a:ea typeface="Helvetica Neue Light" panose="02000403000000020004" pitchFamily="2" charset="0"/>
                <a:cs typeface="Arial"/>
              </a:endParaRPr>
            </a:p>
          </p:txBody>
        </p:sp>
      </p:grpSp>
      <p:grpSp>
        <p:nvGrpSpPr>
          <p:cNvPr id="10" name="Group 9">
            <a:extLst>
              <a:ext uri="{FF2B5EF4-FFF2-40B4-BE49-F238E27FC236}">
                <a16:creationId xmlns:a16="http://schemas.microsoft.com/office/drawing/2014/main" id="{DB14803B-D5E8-6293-A51D-0D853BF9E9C1}"/>
              </a:ext>
            </a:extLst>
          </p:cNvPr>
          <p:cNvGrpSpPr/>
          <p:nvPr/>
        </p:nvGrpSpPr>
        <p:grpSpPr>
          <a:xfrm>
            <a:off x="6096000" y="3393675"/>
            <a:ext cx="4541066" cy="849181"/>
            <a:chOff x="6096000" y="3393675"/>
            <a:chExt cx="4541066" cy="849181"/>
          </a:xfrm>
        </p:grpSpPr>
        <p:sp>
          <p:nvSpPr>
            <p:cNvPr id="3" name="Left Brace 2">
              <a:extLst>
                <a:ext uri="{FF2B5EF4-FFF2-40B4-BE49-F238E27FC236}">
                  <a16:creationId xmlns:a16="http://schemas.microsoft.com/office/drawing/2014/main" id="{74D9A22E-D490-5A48-3670-586726FE1AD6}"/>
                </a:ext>
              </a:extLst>
            </p:cNvPr>
            <p:cNvSpPr/>
            <p:nvPr/>
          </p:nvSpPr>
          <p:spPr>
            <a:xfrm flipH="1">
              <a:off x="6096000" y="3393675"/>
              <a:ext cx="219666" cy="849181"/>
            </a:xfrm>
            <a:prstGeom prst="leftBrace">
              <a:avLst>
                <a:gd name="adj1" fmla="val 126721"/>
                <a:gd name="adj2" fmla="val 50000"/>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740368EE-50A0-3161-D694-F0D1B95C4A33}"/>
                </a:ext>
              </a:extLst>
            </p:cNvPr>
            <p:cNvSpPr txBox="1">
              <a:spLocks/>
            </p:cNvSpPr>
            <p:nvPr/>
          </p:nvSpPr>
          <p:spPr>
            <a:xfrm>
              <a:off x="6352283" y="3485116"/>
              <a:ext cx="4284783" cy="666297"/>
            </a:xfrm>
            <a:prstGeom prst="rect">
              <a:avLst/>
            </a:prstGeom>
            <a:solidFill>
              <a:sysClr val="window" lastClr="FFFFFF"/>
            </a:solidFill>
            <a:ln>
              <a:solidFill>
                <a:schemeClr val="tx1"/>
              </a:solidFill>
            </a:ln>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ea typeface="Helvetica Neue Light" panose="02000403000000020004" pitchFamily="2" charset="0"/>
                  <a:cs typeface="Arial"/>
                </a:rPr>
                <a:t>ATMOSPHERE-OCEAN COUPLING</a:t>
              </a:r>
              <a:endParaRPr lang="en-US" sz="1800" b="0" i="0" u="none" strike="noStrike" kern="1200" cap="none" spc="0" normalizeH="0" baseline="0" noProof="0">
                <a:ln>
                  <a:noFill/>
                </a:ln>
                <a:solidFill>
                  <a:prstClr val="black"/>
                </a:solidFill>
                <a:effectLst/>
                <a:uLnTx/>
                <a:uFillTx/>
                <a:latin typeface="Arial"/>
                <a:ea typeface="Helvetica Neue Light" panose="02000403000000020004" pitchFamily="2" charset="0"/>
                <a:cs typeface="Arial"/>
              </a:endParaRPr>
            </a:p>
          </p:txBody>
        </p:sp>
      </p:grpSp>
      <p:grpSp>
        <p:nvGrpSpPr>
          <p:cNvPr id="14" name="Group 13">
            <a:extLst>
              <a:ext uri="{FF2B5EF4-FFF2-40B4-BE49-F238E27FC236}">
                <a16:creationId xmlns:a16="http://schemas.microsoft.com/office/drawing/2014/main" id="{DFE97350-040C-88C0-6DBC-39F1D6194C3E}"/>
              </a:ext>
            </a:extLst>
          </p:cNvPr>
          <p:cNvGrpSpPr/>
          <p:nvPr/>
        </p:nvGrpSpPr>
        <p:grpSpPr>
          <a:xfrm>
            <a:off x="6096000" y="5148912"/>
            <a:ext cx="4541065" cy="849181"/>
            <a:chOff x="6096000" y="5148912"/>
            <a:chExt cx="4541065" cy="849181"/>
          </a:xfrm>
        </p:grpSpPr>
        <p:sp>
          <p:nvSpPr>
            <p:cNvPr id="7" name="Left Brace 6">
              <a:extLst>
                <a:ext uri="{FF2B5EF4-FFF2-40B4-BE49-F238E27FC236}">
                  <a16:creationId xmlns:a16="http://schemas.microsoft.com/office/drawing/2014/main" id="{28AF7FB9-9CEC-B6C4-25F8-FE4C9F9D3978}"/>
                </a:ext>
              </a:extLst>
            </p:cNvPr>
            <p:cNvSpPr/>
            <p:nvPr/>
          </p:nvSpPr>
          <p:spPr>
            <a:xfrm flipH="1">
              <a:off x="6096000" y="5148912"/>
              <a:ext cx="219666" cy="849181"/>
            </a:xfrm>
            <a:prstGeom prst="leftBrace">
              <a:avLst>
                <a:gd name="adj1" fmla="val 126721"/>
                <a:gd name="adj2" fmla="val 50000"/>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BA75E709-88E5-4A93-A119-717FE90B0A81}"/>
                </a:ext>
              </a:extLst>
            </p:cNvPr>
            <p:cNvSpPr txBox="1">
              <a:spLocks/>
            </p:cNvSpPr>
            <p:nvPr/>
          </p:nvSpPr>
          <p:spPr>
            <a:xfrm>
              <a:off x="6352282" y="5213690"/>
              <a:ext cx="4284783" cy="666297"/>
            </a:xfrm>
            <a:prstGeom prst="rect">
              <a:avLst/>
            </a:prstGeom>
            <a:solidFill>
              <a:sysClr val="window" lastClr="FFFFFF"/>
            </a:solidFill>
            <a:ln>
              <a:solidFill>
                <a:schemeClr val="tx1"/>
              </a:solidFill>
            </a:ln>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ea typeface="Helvetica Neue Light" panose="02000403000000020004" pitchFamily="2" charset="0"/>
                  <a:cs typeface="Arial"/>
                </a:rPr>
                <a:t>CLOUDS, AEROSOLS, &amp; RADIATION</a:t>
              </a:r>
              <a:endParaRPr lang="en-US" sz="1800" b="0" i="0" u="none" strike="noStrike" kern="1200" cap="none" spc="0" normalizeH="0" baseline="0" noProof="0">
                <a:ln>
                  <a:noFill/>
                </a:ln>
                <a:solidFill>
                  <a:prstClr val="black"/>
                </a:solidFill>
                <a:effectLst/>
                <a:uLnTx/>
                <a:uFillTx/>
                <a:latin typeface="Arial" panose="020B0604020202020204" pitchFamily="34" charset="0"/>
                <a:ea typeface="Helvetica Neue Light" panose="02000403000000020004" pitchFamily="2" charset="0"/>
                <a:cs typeface="Arial" panose="020B0604020202020204" pitchFamily="34" charset="0"/>
              </a:endParaRPr>
            </a:p>
          </p:txBody>
        </p:sp>
      </p:grpSp>
    </p:spTree>
    <p:extLst>
      <p:ext uri="{BB962C8B-B14F-4D97-AF65-F5344CB8AC3E}">
        <p14:creationId xmlns:p14="http://schemas.microsoft.com/office/powerpoint/2010/main" val="27429694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1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1000"/>
                                        <p:tgtEl>
                                          <p:spTgt spid="34"/>
                                        </p:tgtEl>
                                      </p:cBhvr>
                                    </p:animEffec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9"/>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par>
                                <p:cTn id="32" presetID="9"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2" grpId="1" animBg="1"/>
      <p:bldP spid="19" grpId="0" animBg="1"/>
      <p:bldP spid="19" grpId="1" animBg="1"/>
      <p:bldGraphic spid="3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204B8-4E0B-95D9-47C6-F8F6521EE921}"/>
              </a:ext>
            </a:extLst>
          </p:cNvPr>
          <p:cNvSpPr txBox="1">
            <a:spLocks/>
          </p:cNvSpPr>
          <p:nvPr/>
        </p:nvSpPr>
        <p:spPr>
          <a:xfrm>
            <a:off x="943275" y="1916542"/>
            <a:ext cx="5904334" cy="1232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Avenir Next LT Pro"/>
              </a:rPr>
              <a:t>Land-sea breeze</a:t>
            </a:r>
          </a:p>
          <a:p>
            <a:pPr marL="0" indent="0">
              <a:buFont typeface="Arial" panose="020B0604020202020204" pitchFamily="34" charset="0"/>
              <a:buNone/>
            </a:pPr>
            <a:endParaRPr lang="en-US" sz="2400" dirty="0">
              <a:latin typeface="Avenir Next LT Pro"/>
            </a:endParaRPr>
          </a:p>
        </p:txBody>
      </p:sp>
      <p:sp>
        <p:nvSpPr>
          <p:cNvPr id="4" name="Snip Single Corner Rectangle 3">
            <a:extLst>
              <a:ext uri="{FF2B5EF4-FFF2-40B4-BE49-F238E27FC236}">
                <a16:creationId xmlns:a16="http://schemas.microsoft.com/office/drawing/2014/main" id="{E573D336-DE9E-4187-75AD-6163BEB8A457}"/>
              </a:ext>
            </a:extLst>
          </p:cNvPr>
          <p:cNvSpPr/>
          <p:nvPr/>
        </p:nvSpPr>
        <p:spPr>
          <a:xfrm>
            <a:off x="2794685" y="4204253"/>
            <a:ext cx="3299791" cy="1709530"/>
          </a:xfrm>
          <a:prstGeom prst="snip1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B85D40EC-6ACB-F293-FF99-7AD26BD0CF4A}"/>
              </a:ext>
            </a:extLst>
          </p:cNvPr>
          <p:cNvSpPr/>
          <p:nvPr/>
        </p:nvSpPr>
        <p:spPr>
          <a:xfrm>
            <a:off x="6097524" y="4472610"/>
            <a:ext cx="3299791" cy="1441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Title 1">
            <a:extLst>
              <a:ext uri="{FF2B5EF4-FFF2-40B4-BE49-F238E27FC236}">
                <a16:creationId xmlns:a16="http://schemas.microsoft.com/office/drawing/2014/main" id="{71B84EF1-5223-4818-1660-DE37BFD2131B}"/>
              </a:ext>
            </a:extLst>
          </p:cNvPr>
          <p:cNvSpPr>
            <a:spLocks noGrp="1"/>
          </p:cNvSpPr>
          <p:nvPr>
            <p:ph type="title"/>
          </p:nvPr>
        </p:nvSpPr>
        <p:spPr>
          <a:xfrm>
            <a:off x="943275" y="712268"/>
            <a:ext cx="10904165" cy="1193533"/>
          </a:xfrm>
        </p:spPr>
        <p:txBody>
          <a:bodyPr>
            <a:normAutofit/>
          </a:bodyPr>
          <a:lstStyle/>
          <a:p>
            <a:r>
              <a:rPr lang="en-US" dirty="0">
                <a:latin typeface="Avenir Next LT Pro"/>
              </a:rPr>
              <a:t>The Simplest Model</a:t>
            </a:r>
            <a:endParaRPr lang="en-US" dirty="0"/>
          </a:p>
        </p:txBody>
      </p:sp>
    </p:spTree>
    <p:extLst>
      <p:ext uri="{BB962C8B-B14F-4D97-AF65-F5344CB8AC3E}">
        <p14:creationId xmlns:p14="http://schemas.microsoft.com/office/powerpoint/2010/main" val="1659337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204B8-4E0B-95D9-47C6-F8F6521EE921}"/>
              </a:ext>
            </a:extLst>
          </p:cNvPr>
          <p:cNvSpPr txBox="1">
            <a:spLocks/>
          </p:cNvSpPr>
          <p:nvPr/>
        </p:nvSpPr>
        <p:spPr>
          <a:xfrm>
            <a:off x="943275" y="1916542"/>
            <a:ext cx="5904334" cy="12324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Avenir Next LT Pro"/>
              </a:rPr>
              <a:t>Land-sea breeze</a:t>
            </a:r>
          </a:p>
          <a:p>
            <a:pPr marL="0" indent="0">
              <a:buFont typeface="Arial" panose="020B0604020202020204" pitchFamily="34" charset="0"/>
              <a:buNone/>
            </a:pPr>
            <a:r>
              <a:rPr lang="en-US" sz="2400" dirty="0">
                <a:solidFill>
                  <a:srgbClr val="FFC000"/>
                </a:solidFill>
                <a:latin typeface="Avenir Next LT Pro"/>
              </a:rPr>
              <a:t>Daytime</a:t>
            </a:r>
          </a:p>
          <a:p>
            <a:pPr marL="0" indent="0">
              <a:buFont typeface="Arial" panose="020B0604020202020204" pitchFamily="34" charset="0"/>
              <a:buNone/>
            </a:pPr>
            <a:endParaRPr lang="en-US" sz="2400" dirty="0">
              <a:latin typeface="Avenir Next LT Pro"/>
            </a:endParaRPr>
          </a:p>
        </p:txBody>
      </p:sp>
      <p:sp>
        <p:nvSpPr>
          <p:cNvPr id="4" name="Snip Single Corner Rectangle 3">
            <a:extLst>
              <a:ext uri="{FF2B5EF4-FFF2-40B4-BE49-F238E27FC236}">
                <a16:creationId xmlns:a16="http://schemas.microsoft.com/office/drawing/2014/main" id="{E573D336-DE9E-4187-75AD-6163BEB8A457}"/>
              </a:ext>
            </a:extLst>
          </p:cNvPr>
          <p:cNvSpPr/>
          <p:nvPr/>
        </p:nvSpPr>
        <p:spPr>
          <a:xfrm>
            <a:off x="2794685" y="4204253"/>
            <a:ext cx="3299791" cy="1709530"/>
          </a:xfrm>
          <a:prstGeom prst="snip1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B85D40EC-6ACB-F293-FF99-7AD26BD0CF4A}"/>
              </a:ext>
            </a:extLst>
          </p:cNvPr>
          <p:cNvSpPr/>
          <p:nvPr/>
        </p:nvSpPr>
        <p:spPr>
          <a:xfrm>
            <a:off x="6097524" y="4472610"/>
            <a:ext cx="3299791" cy="1441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9" name="Graphic 8" descr="Dim (Medium Sun) with solid fill">
            <a:extLst>
              <a:ext uri="{FF2B5EF4-FFF2-40B4-BE49-F238E27FC236}">
                <a16:creationId xmlns:a16="http://schemas.microsoft.com/office/drawing/2014/main" id="{14694E6B-FF03-60CC-4981-453B9C36E3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4580" y="1722676"/>
            <a:ext cx="1434548" cy="1434548"/>
          </a:xfrm>
          <a:prstGeom prst="rect">
            <a:avLst/>
          </a:prstGeom>
        </p:spPr>
      </p:pic>
      <p:sp>
        <p:nvSpPr>
          <p:cNvPr id="10" name="TextBox 9">
            <a:extLst>
              <a:ext uri="{FF2B5EF4-FFF2-40B4-BE49-F238E27FC236}">
                <a16:creationId xmlns:a16="http://schemas.microsoft.com/office/drawing/2014/main" id="{BCD59330-B521-B524-5D53-53A3642F035A}"/>
              </a:ext>
            </a:extLst>
          </p:cNvPr>
          <p:cNvSpPr txBox="1"/>
          <p:nvPr/>
        </p:nvSpPr>
        <p:spPr>
          <a:xfrm>
            <a:off x="4201134" y="4175711"/>
            <a:ext cx="1568699" cy="369332"/>
          </a:xfrm>
          <a:prstGeom prst="rect">
            <a:avLst/>
          </a:prstGeom>
          <a:noFill/>
        </p:spPr>
        <p:txBody>
          <a:bodyPr wrap="none" rtlCol="0">
            <a:spAutoFit/>
          </a:bodyPr>
          <a:lstStyle/>
          <a:p>
            <a:r>
              <a:rPr lang="en-US" dirty="0"/>
              <a:t>land w</a:t>
            </a:r>
            <a:r>
              <a:rPr lang="en-CN" dirty="0"/>
              <a:t>arms up</a:t>
            </a:r>
          </a:p>
        </p:txBody>
      </p:sp>
      <p:sp>
        <p:nvSpPr>
          <p:cNvPr id="11" name="TextBox 10">
            <a:extLst>
              <a:ext uri="{FF2B5EF4-FFF2-40B4-BE49-F238E27FC236}">
                <a16:creationId xmlns:a16="http://schemas.microsoft.com/office/drawing/2014/main" id="{CE9C21EC-0875-DA2D-F344-FF3F54A52CEE}"/>
              </a:ext>
            </a:extLst>
          </p:cNvPr>
          <p:cNvSpPr txBox="1"/>
          <p:nvPr/>
        </p:nvSpPr>
        <p:spPr>
          <a:xfrm>
            <a:off x="6847609" y="4449499"/>
            <a:ext cx="1709827" cy="369332"/>
          </a:xfrm>
          <a:prstGeom prst="rect">
            <a:avLst/>
          </a:prstGeom>
          <a:noFill/>
        </p:spPr>
        <p:txBody>
          <a:bodyPr wrap="none" rtlCol="0">
            <a:spAutoFit/>
          </a:bodyPr>
          <a:lstStyle/>
          <a:p>
            <a:r>
              <a:rPr lang="en-US" dirty="0"/>
              <a:t>ocean stays cool</a:t>
            </a:r>
            <a:endParaRPr lang="en-CN" dirty="0"/>
          </a:p>
        </p:txBody>
      </p:sp>
      <p:cxnSp>
        <p:nvCxnSpPr>
          <p:cNvPr id="13" name="Curved Connector 12">
            <a:extLst>
              <a:ext uri="{FF2B5EF4-FFF2-40B4-BE49-F238E27FC236}">
                <a16:creationId xmlns:a16="http://schemas.microsoft.com/office/drawing/2014/main" id="{5B679EA0-43C5-0EEA-9902-A64ED3836900}"/>
              </a:ext>
            </a:extLst>
          </p:cNvPr>
          <p:cNvCxnSpPr>
            <a:cxnSpLocks/>
          </p:cNvCxnSpPr>
          <p:nvPr/>
        </p:nvCxnSpPr>
        <p:spPr>
          <a:xfrm rot="10800000">
            <a:off x="5161855" y="3757756"/>
            <a:ext cx="2585565" cy="308148"/>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DBD5D23-4E80-A82E-543E-75D565DFD649}"/>
              </a:ext>
            </a:extLst>
          </p:cNvPr>
          <p:cNvGrpSpPr/>
          <p:nvPr/>
        </p:nvGrpSpPr>
        <p:grpSpPr>
          <a:xfrm>
            <a:off x="5161854" y="3351049"/>
            <a:ext cx="2648514" cy="641103"/>
            <a:chOff x="5161854" y="3351049"/>
            <a:chExt cx="2648514" cy="641103"/>
          </a:xfrm>
        </p:grpSpPr>
        <p:cxnSp>
          <p:nvCxnSpPr>
            <p:cNvPr id="16" name="Straight Arrow Connector 15">
              <a:extLst>
                <a:ext uri="{FF2B5EF4-FFF2-40B4-BE49-F238E27FC236}">
                  <a16:creationId xmlns:a16="http://schemas.microsoft.com/office/drawing/2014/main" id="{751139C2-625F-1FE2-2F9B-6AEB389A4492}"/>
                </a:ext>
              </a:extLst>
            </p:cNvPr>
            <p:cNvCxnSpPr/>
            <p:nvPr/>
          </p:nvCxnSpPr>
          <p:spPr>
            <a:xfrm flipV="1">
              <a:off x="5161854" y="3351049"/>
              <a:ext cx="0" cy="3057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DDA05B-A9C1-DAB6-163A-EC652CD72FE3}"/>
                </a:ext>
              </a:extLst>
            </p:cNvPr>
            <p:cNvCxnSpPr>
              <a:cxnSpLocks/>
            </p:cNvCxnSpPr>
            <p:nvPr/>
          </p:nvCxnSpPr>
          <p:spPr>
            <a:xfrm>
              <a:off x="5238054" y="3351049"/>
              <a:ext cx="25093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4C84412-1C9C-143E-87FA-BAE5C2074969}"/>
                </a:ext>
              </a:extLst>
            </p:cNvPr>
            <p:cNvCxnSpPr>
              <a:cxnSpLocks/>
            </p:cNvCxnSpPr>
            <p:nvPr/>
          </p:nvCxnSpPr>
          <p:spPr>
            <a:xfrm>
              <a:off x="7810368" y="3360988"/>
              <a:ext cx="0" cy="63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468ADD1-C6FD-5F72-074F-7821C6FB2067}"/>
              </a:ext>
            </a:extLst>
          </p:cNvPr>
          <p:cNvGrpSpPr/>
          <p:nvPr/>
        </p:nvGrpSpPr>
        <p:grpSpPr>
          <a:xfrm>
            <a:off x="5020629" y="3808653"/>
            <a:ext cx="2954207" cy="645270"/>
            <a:chOff x="5020629" y="3808653"/>
            <a:chExt cx="2954207" cy="645270"/>
          </a:xfrm>
        </p:grpSpPr>
        <p:sp>
          <p:nvSpPr>
            <p:cNvPr id="23" name="TextBox 22">
              <a:extLst>
                <a:ext uri="{FF2B5EF4-FFF2-40B4-BE49-F238E27FC236}">
                  <a16:creationId xmlns:a16="http://schemas.microsoft.com/office/drawing/2014/main" id="{6E274084-5DDC-51E8-8855-05C5F7C32698}"/>
                </a:ext>
              </a:extLst>
            </p:cNvPr>
            <p:cNvSpPr txBox="1"/>
            <p:nvPr/>
          </p:nvSpPr>
          <p:spPr>
            <a:xfrm>
              <a:off x="7645900" y="4084591"/>
              <a:ext cx="328936" cy="369332"/>
            </a:xfrm>
            <a:prstGeom prst="rect">
              <a:avLst/>
            </a:prstGeom>
            <a:noFill/>
          </p:spPr>
          <p:txBody>
            <a:bodyPr wrap="none" rtlCol="0">
              <a:spAutoFit/>
            </a:bodyPr>
            <a:lstStyle/>
            <a:p>
              <a:r>
                <a:rPr lang="en-CN" dirty="0"/>
                <a:t>H</a:t>
              </a:r>
            </a:p>
          </p:txBody>
        </p:sp>
        <p:sp>
          <p:nvSpPr>
            <p:cNvPr id="24" name="TextBox 23">
              <a:extLst>
                <a:ext uri="{FF2B5EF4-FFF2-40B4-BE49-F238E27FC236}">
                  <a16:creationId xmlns:a16="http://schemas.microsoft.com/office/drawing/2014/main" id="{71B3AE6B-7EFC-BEF5-3492-CCC6CBC23BAB}"/>
                </a:ext>
              </a:extLst>
            </p:cNvPr>
            <p:cNvSpPr txBox="1"/>
            <p:nvPr/>
          </p:nvSpPr>
          <p:spPr>
            <a:xfrm>
              <a:off x="5020629" y="3808653"/>
              <a:ext cx="282450" cy="369332"/>
            </a:xfrm>
            <a:prstGeom prst="rect">
              <a:avLst/>
            </a:prstGeom>
            <a:noFill/>
          </p:spPr>
          <p:txBody>
            <a:bodyPr wrap="none" rtlCol="0">
              <a:spAutoFit/>
            </a:bodyPr>
            <a:lstStyle/>
            <a:p>
              <a:r>
                <a:rPr lang="en-CN" dirty="0"/>
                <a:t>L</a:t>
              </a:r>
            </a:p>
          </p:txBody>
        </p:sp>
      </p:grpSp>
      <p:sp>
        <p:nvSpPr>
          <p:cNvPr id="14" name="Title 1">
            <a:extLst>
              <a:ext uri="{FF2B5EF4-FFF2-40B4-BE49-F238E27FC236}">
                <a16:creationId xmlns:a16="http://schemas.microsoft.com/office/drawing/2014/main" id="{605CB4EF-DC34-0D02-C4BA-1119A7C23CC8}"/>
              </a:ext>
            </a:extLst>
          </p:cNvPr>
          <p:cNvSpPr>
            <a:spLocks noGrp="1"/>
          </p:cNvSpPr>
          <p:nvPr>
            <p:ph type="title"/>
          </p:nvPr>
        </p:nvSpPr>
        <p:spPr>
          <a:xfrm>
            <a:off x="943275" y="712268"/>
            <a:ext cx="10904165" cy="1193533"/>
          </a:xfrm>
        </p:spPr>
        <p:txBody>
          <a:bodyPr>
            <a:normAutofit/>
          </a:bodyPr>
          <a:lstStyle/>
          <a:p>
            <a:r>
              <a:rPr lang="en-US" dirty="0">
                <a:latin typeface="Avenir Next LT Pro"/>
              </a:rPr>
              <a:t>The Simplest Model</a:t>
            </a:r>
            <a:endParaRPr lang="en-US" dirty="0"/>
          </a:p>
        </p:txBody>
      </p:sp>
    </p:spTree>
    <p:extLst>
      <p:ext uri="{BB962C8B-B14F-4D97-AF65-F5344CB8AC3E}">
        <p14:creationId xmlns:p14="http://schemas.microsoft.com/office/powerpoint/2010/main" val="359005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204B8-4E0B-95D9-47C6-F8F6521EE921}"/>
              </a:ext>
            </a:extLst>
          </p:cNvPr>
          <p:cNvSpPr txBox="1">
            <a:spLocks/>
          </p:cNvSpPr>
          <p:nvPr/>
        </p:nvSpPr>
        <p:spPr>
          <a:xfrm>
            <a:off x="943275" y="1916542"/>
            <a:ext cx="5904334" cy="12324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Avenir Next LT Pro"/>
              </a:rPr>
              <a:t>Land-sea breeze</a:t>
            </a:r>
          </a:p>
          <a:p>
            <a:pPr marL="0" indent="0">
              <a:buNone/>
            </a:pPr>
            <a:r>
              <a:rPr lang="en-US" sz="2400" dirty="0">
                <a:solidFill>
                  <a:schemeClr val="bg1">
                    <a:lumMod val="65000"/>
                  </a:schemeClr>
                </a:solidFill>
                <a:latin typeface="Avenir Next LT Pro"/>
              </a:rPr>
              <a:t>Nighttime / winter</a:t>
            </a:r>
          </a:p>
          <a:p>
            <a:pPr marL="0" indent="0">
              <a:buFont typeface="Arial" panose="020B0604020202020204" pitchFamily="34" charset="0"/>
              <a:buNone/>
            </a:pPr>
            <a:endParaRPr lang="en-US" sz="2400" dirty="0">
              <a:latin typeface="Avenir Next LT Pro"/>
            </a:endParaRPr>
          </a:p>
        </p:txBody>
      </p:sp>
      <p:sp>
        <p:nvSpPr>
          <p:cNvPr id="4" name="Snip Single Corner Rectangle 3">
            <a:extLst>
              <a:ext uri="{FF2B5EF4-FFF2-40B4-BE49-F238E27FC236}">
                <a16:creationId xmlns:a16="http://schemas.microsoft.com/office/drawing/2014/main" id="{E573D336-DE9E-4187-75AD-6163BEB8A457}"/>
              </a:ext>
            </a:extLst>
          </p:cNvPr>
          <p:cNvSpPr/>
          <p:nvPr/>
        </p:nvSpPr>
        <p:spPr>
          <a:xfrm>
            <a:off x="2794685" y="4204253"/>
            <a:ext cx="3299791" cy="1709530"/>
          </a:xfrm>
          <a:prstGeom prst="snip1Rect">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B85D40EC-6ACB-F293-FF99-7AD26BD0CF4A}"/>
              </a:ext>
            </a:extLst>
          </p:cNvPr>
          <p:cNvSpPr/>
          <p:nvPr/>
        </p:nvSpPr>
        <p:spPr>
          <a:xfrm>
            <a:off x="6097524" y="4472610"/>
            <a:ext cx="3299791" cy="1441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18" name="Group 17">
            <a:extLst>
              <a:ext uri="{FF2B5EF4-FFF2-40B4-BE49-F238E27FC236}">
                <a16:creationId xmlns:a16="http://schemas.microsoft.com/office/drawing/2014/main" id="{713F2634-4546-B246-5710-1ED259D435E5}"/>
              </a:ext>
            </a:extLst>
          </p:cNvPr>
          <p:cNvGrpSpPr/>
          <p:nvPr/>
        </p:nvGrpSpPr>
        <p:grpSpPr>
          <a:xfrm>
            <a:off x="4124739" y="4214990"/>
            <a:ext cx="4480178" cy="675063"/>
            <a:chOff x="4124739" y="4214990"/>
            <a:chExt cx="4480178" cy="675063"/>
          </a:xfrm>
        </p:grpSpPr>
        <p:sp>
          <p:nvSpPr>
            <p:cNvPr id="10" name="TextBox 9">
              <a:extLst>
                <a:ext uri="{FF2B5EF4-FFF2-40B4-BE49-F238E27FC236}">
                  <a16:creationId xmlns:a16="http://schemas.microsoft.com/office/drawing/2014/main" id="{BCD59330-B521-B524-5D53-53A3642F035A}"/>
                </a:ext>
              </a:extLst>
            </p:cNvPr>
            <p:cNvSpPr txBox="1"/>
            <p:nvPr/>
          </p:nvSpPr>
          <p:spPr>
            <a:xfrm>
              <a:off x="4124739" y="4214990"/>
              <a:ext cx="1709507" cy="369332"/>
            </a:xfrm>
            <a:prstGeom prst="rect">
              <a:avLst/>
            </a:prstGeom>
            <a:noFill/>
          </p:spPr>
          <p:txBody>
            <a:bodyPr wrap="none" rtlCol="0">
              <a:spAutoFit/>
            </a:bodyPr>
            <a:lstStyle/>
            <a:p>
              <a:r>
                <a:rPr lang="en-US" dirty="0"/>
                <a:t>land cools down</a:t>
              </a:r>
              <a:endParaRPr lang="en-CN" dirty="0"/>
            </a:p>
          </p:txBody>
        </p:sp>
        <p:sp>
          <p:nvSpPr>
            <p:cNvPr id="11" name="TextBox 10">
              <a:extLst>
                <a:ext uri="{FF2B5EF4-FFF2-40B4-BE49-F238E27FC236}">
                  <a16:creationId xmlns:a16="http://schemas.microsoft.com/office/drawing/2014/main" id="{CE9C21EC-0875-DA2D-F344-FF3F54A52CEE}"/>
                </a:ext>
              </a:extLst>
            </p:cNvPr>
            <p:cNvSpPr txBox="1"/>
            <p:nvPr/>
          </p:nvSpPr>
          <p:spPr>
            <a:xfrm>
              <a:off x="6749857" y="4520721"/>
              <a:ext cx="1855060" cy="369332"/>
            </a:xfrm>
            <a:prstGeom prst="rect">
              <a:avLst/>
            </a:prstGeom>
            <a:noFill/>
          </p:spPr>
          <p:txBody>
            <a:bodyPr wrap="none" rtlCol="0">
              <a:spAutoFit/>
            </a:bodyPr>
            <a:lstStyle/>
            <a:p>
              <a:r>
                <a:rPr lang="en-US" dirty="0"/>
                <a:t>ocean stays warm</a:t>
              </a:r>
              <a:endParaRPr lang="en-CN" dirty="0"/>
            </a:p>
          </p:txBody>
        </p:sp>
      </p:grpSp>
      <p:pic>
        <p:nvPicPr>
          <p:cNvPr id="12" name="Graphic 11" descr="Moon and stars with solid fill">
            <a:extLst>
              <a:ext uri="{FF2B5EF4-FFF2-40B4-BE49-F238E27FC236}">
                <a16:creationId xmlns:a16="http://schemas.microsoft.com/office/drawing/2014/main" id="{D1516869-9D97-F25D-CB6F-A4E59F6698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8883" y="1917378"/>
            <a:ext cx="914400" cy="914400"/>
          </a:xfrm>
          <a:prstGeom prst="rect">
            <a:avLst/>
          </a:prstGeom>
        </p:spPr>
      </p:pic>
      <p:grpSp>
        <p:nvGrpSpPr>
          <p:cNvPr id="19" name="Group 18">
            <a:extLst>
              <a:ext uri="{FF2B5EF4-FFF2-40B4-BE49-F238E27FC236}">
                <a16:creationId xmlns:a16="http://schemas.microsoft.com/office/drawing/2014/main" id="{7CAEABD8-8351-3EF8-4F28-0EEE8D931621}"/>
              </a:ext>
            </a:extLst>
          </p:cNvPr>
          <p:cNvGrpSpPr/>
          <p:nvPr/>
        </p:nvGrpSpPr>
        <p:grpSpPr>
          <a:xfrm>
            <a:off x="5020629" y="3351049"/>
            <a:ext cx="2907721" cy="1102874"/>
            <a:chOff x="5020629" y="3351049"/>
            <a:chExt cx="2907721" cy="1102874"/>
          </a:xfrm>
        </p:grpSpPr>
        <p:cxnSp>
          <p:nvCxnSpPr>
            <p:cNvPr id="13" name="Curved Connector 12">
              <a:extLst>
                <a:ext uri="{FF2B5EF4-FFF2-40B4-BE49-F238E27FC236}">
                  <a16:creationId xmlns:a16="http://schemas.microsoft.com/office/drawing/2014/main" id="{5B679EA0-43C5-0EEA-9902-A64ED3836900}"/>
                </a:ext>
              </a:extLst>
            </p:cNvPr>
            <p:cNvCxnSpPr>
              <a:cxnSpLocks/>
            </p:cNvCxnSpPr>
            <p:nvPr/>
          </p:nvCxnSpPr>
          <p:spPr>
            <a:xfrm rot="10800000">
              <a:off x="5161855" y="3757756"/>
              <a:ext cx="2585565" cy="308148"/>
            </a:xfrm>
            <a:prstGeom prst="curvedConnector3">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51139C2-625F-1FE2-2F9B-6AEB389A4492}"/>
                </a:ext>
              </a:extLst>
            </p:cNvPr>
            <p:cNvCxnSpPr>
              <a:cxnSpLocks/>
            </p:cNvCxnSpPr>
            <p:nvPr/>
          </p:nvCxnSpPr>
          <p:spPr>
            <a:xfrm>
              <a:off x="5161854" y="3351049"/>
              <a:ext cx="0" cy="3057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DDA05B-A9C1-DAB6-163A-EC652CD72FE3}"/>
                </a:ext>
              </a:extLst>
            </p:cNvPr>
            <p:cNvCxnSpPr>
              <a:cxnSpLocks/>
            </p:cNvCxnSpPr>
            <p:nvPr/>
          </p:nvCxnSpPr>
          <p:spPr>
            <a:xfrm flipH="1">
              <a:off x="5238054" y="3351049"/>
              <a:ext cx="25093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4C84412-1C9C-143E-87FA-BAE5C2074969}"/>
                </a:ext>
              </a:extLst>
            </p:cNvPr>
            <p:cNvCxnSpPr>
              <a:cxnSpLocks/>
            </p:cNvCxnSpPr>
            <p:nvPr/>
          </p:nvCxnSpPr>
          <p:spPr>
            <a:xfrm flipV="1">
              <a:off x="7810368" y="3360988"/>
              <a:ext cx="0" cy="63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61D153F-C099-6AA2-82F6-79B99D27DAB9}"/>
                </a:ext>
              </a:extLst>
            </p:cNvPr>
            <p:cNvSpPr txBox="1"/>
            <p:nvPr/>
          </p:nvSpPr>
          <p:spPr>
            <a:xfrm>
              <a:off x="7645900" y="4084591"/>
              <a:ext cx="282450" cy="369332"/>
            </a:xfrm>
            <a:prstGeom prst="rect">
              <a:avLst/>
            </a:prstGeom>
            <a:noFill/>
          </p:spPr>
          <p:txBody>
            <a:bodyPr wrap="none" rtlCol="0">
              <a:spAutoFit/>
            </a:bodyPr>
            <a:lstStyle/>
            <a:p>
              <a:r>
                <a:rPr lang="en-CN" dirty="0"/>
                <a:t>L</a:t>
              </a:r>
            </a:p>
          </p:txBody>
        </p:sp>
        <p:sp>
          <p:nvSpPr>
            <p:cNvPr id="15" name="TextBox 14">
              <a:extLst>
                <a:ext uri="{FF2B5EF4-FFF2-40B4-BE49-F238E27FC236}">
                  <a16:creationId xmlns:a16="http://schemas.microsoft.com/office/drawing/2014/main" id="{A0F9608A-D7F4-71A2-2E50-8CFEB14A866F}"/>
                </a:ext>
              </a:extLst>
            </p:cNvPr>
            <p:cNvSpPr txBox="1"/>
            <p:nvPr/>
          </p:nvSpPr>
          <p:spPr>
            <a:xfrm>
              <a:off x="5020629" y="3808653"/>
              <a:ext cx="328936" cy="369332"/>
            </a:xfrm>
            <a:prstGeom prst="rect">
              <a:avLst/>
            </a:prstGeom>
            <a:noFill/>
          </p:spPr>
          <p:txBody>
            <a:bodyPr wrap="none" rtlCol="0">
              <a:spAutoFit/>
            </a:bodyPr>
            <a:lstStyle/>
            <a:p>
              <a:r>
                <a:rPr lang="en-CN" dirty="0"/>
                <a:t>H</a:t>
              </a:r>
            </a:p>
          </p:txBody>
        </p:sp>
      </p:grpSp>
      <p:sp>
        <p:nvSpPr>
          <p:cNvPr id="23" name="Title 1">
            <a:extLst>
              <a:ext uri="{FF2B5EF4-FFF2-40B4-BE49-F238E27FC236}">
                <a16:creationId xmlns:a16="http://schemas.microsoft.com/office/drawing/2014/main" id="{6789D702-2C0E-4C97-0408-E2E1A180C825}"/>
              </a:ext>
            </a:extLst>
          </p:cNvPr>
          <p:cNvSpPr>
            <a:spLocks noGrp="1"/>
          </p:cNvSpPr>
          <p:nvPr>
            <p:ph type="title"/>
          </p:nvPr>
        </p:nvSpPr>
        <p:spPr>
          <a:xfrm>
            <a:off x="943275" y="712268"/>
            <a:ext cx="10904165" cy="1193533"/>
          </a:xfrm>
        </p:spPr>
        <p:txBody>
          <a:bodyPr>
            <a:normAutofit/>
          </a:bodyPr>
          <a:lstStyle/>
          <a:p>
            <a:r>
              <a:rPr lang="en-US" dirty="0">
                <a:latin typeface="Avenir Next LT Pro"/>
              </a:rPr>
              <a:t>The Simplest Model</a:t>
            </a:r>
            <a:endParaRPr lang="en-US" dirty="0"/>
          </a:p>
        </p:txBody>
      </p:sp>
    </p:spTree>
    <p:extLst>
      <p:ext uri="{BB962C8B-B14F-4D97-AF65-F5344CB8AC3E}">
        <p14:creationId xmlns:p14="http://schemas.microsoft.com/office/powerpoint/2010/main" val="292191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FAD0-E5A5-1C38-7C61-4F9AAB6576BE}"/>
              </a:ext>
            </a:extLst>
          </p:cNvPr>
          <p:cNvSpPr>
            <a:spLocks noGrp="1"/>
          </p:cNvSpPr>
          <p:nvPr>
            <p:ph type="title"/>
          </p:nvPr>
        </p:nvSpPr>
        <p:spPr/>
        <p:txBody>
          <a:bodyPr/>
          <a:lstStyle/>
          <a:p>
            <a:r>
              <a:rPr lang="en-CN"/>
              <a:t>"Elevated heat pump"</a:t>
            </a:r>
          </a:p>
        </p:txBody>
      </p:sp>
      <p:sp>
        <p:nvSpPr>
          <p:cNvPr id="3" name="Content Placeholder 2">
            <a:extLst>
              <a:ext uri="{FF2B5EF4-FFF2-40B4-BE49-F238E27FC236}">
                <a16:creationId xmlns:a16="http://schemas.microsoft.com/office/drawing/2014/main" id="{E26E999E-8927-7F17-F624-1244BEC26F3E}"/>
              </a:ext>
            </a:extLst>
          </p:cNvPr>
          <p:cNvSpPr>
            <a:spLocks noGrp="1"/>
          </p:cNvSpPr>
          <p:nvPr>
            <p:ph idx="1"/>
          </p:nvPr>
        </p:nvSpPr>
        <p:spPr/>
        <p:txBody>
          <a:bodyPr vert="horz" lIns="91440" tIns="45720" rIns="91440" bIns="45720" rtlCol="0" anchor="t">
            <a:normAutofit/>
          </a:bodyPr>
          <a:lstStyle/>
          <a:p>
            <a:r>
              <a:rPr lang="en-CN" dirty="0"/>
              <a:t>Aerosols increase heating in the </a:t>
            </a:r>
            <a:br>
              <a:rPr lang="en-CN" dirty="0"/>
            </a:br>
            <a:r>
              <a:rPr lang="en-CN" dirty="0"/>
              <a:t>atmosphere</a:t>
            </a:r>
            <a:endParaRPr lang="en-US" dirty="0"/>
          </a:p>
          <a:p>
            <a:r>
              <a:rPr lang="en-CN" dirty="0"/>
              <a:t>Pumps more moisture from surrounding</a:t>
            </a:r>
            <a:br>
              <a:rPr lang="en-CN" dirty="0"/>
            </a:br>
            <a:r>
              <a:rPr lang="en-CN" dirty="0"/>
              <a:t>oceans</a:t>
            </a:r>
          </a:p>
          <a:p>
            <a:r>
              <a:rPr lang="en-CN" dirty="0"/>
              <a:t>This effect seems to be most important</a:t>
            </a:r>
            <a:br>
              <a:rPr lang="en-CN" dirty="0"/>
            </a:br>
            <a:r>
              <a:rPr lang="en-CN" dirty="0"/>
              <a:t>in the pre-monsoon and in La Nina years</a:t>
            </a:r>
          </a:p>
          <a:p>
            <a:r>
              <a:rPr lang="en-CN" dirty="0"/>
              <a:t>In the time mean,</a:t>
            </a:r>
            <a:r>
              <a:rPr lang="en-CN"/>
              <a:t> aerosols weaken the </a:t>
            </a:r>
            <a:br>
              <a:rPr lang="en-US" dirty="0"/>
            </a:br>
            <a:r>
              <a:rPr lang="en-CN"/>
              <a:t>monsoon – why?</a:t>
            </a:r>
            <a:endParaRPr lang="en-CN" dirty="0"/>
          </a:p>
        </p:txBody>
      </p:sp>
      <p:pic>
        <p:nvPicPr>
          <p:cNvPr id="6" name="Picture 5">
            <a:extLst>
              <a:ext uri="{FF2B5EF4-FFF2-40B4-BE49-F238E27FC236}">
                <a16:creationId xmlns:a16="http://schemas.microsoft.com/office/drawing/2014/main" id="{91F28720-52D4-2BB9-BBC4-2F2CF1AEFACE}"/>
              </a:ext>
            </a:extLst>
          </p:cNvPr>
          <p:cNvPicPr>
            <a:picLocks noChangeAspect="1"/>
          </p:cNvPicPr>
          <p:nvPr/>
        </p:nvPicPr>
        <p:blipFill>
          <a:blip r:embed="rId2"/>
          <a:stretch>
            <a:fillRect/>
          </a:stretch>
        </p:blipFill>
        <p:spPr>
          <a:xfrm>
            <a:off x="5888475" y="-10812"/>
            <a:ext cx="5863242" cy="6651618"/>
          </a:xfrm>
          <a:prstGeom prst="rect">
            <a:avLst/>
          </a:prstGeom>
        </p:spPr>
      </p:pic>
    </p:spTree>
    <p:extLst>
      <p:ext uri="{BB962C8B-B14F-4D97-AF65-F5344CB8AC3E}">
        <p14:creationId xmlns:p14="http://schemas.microsoft.com/office/powerpoint/2010/main" val="2091099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3C3A-33F5-2F64-3E71-44CD93AB70CA}"/>
              </a:ext>
            </a:extLst>
          </p:cNvPr>
          <p:cNvSpPr>
            <a:spLocks noGrp="1"/>
          </p:cNvSpPr>
          <p:nvPr>
            <p:ph type="title"/>
          </p:nvPr>
        </p:nvSpPr>
        <p:spPr>
          <a:xfrm>
            <a:off x="439838" y="415980"/>
            <a:ext cx="8886884" cy="953669"/>
          </a:xfrm>
        </p:spPr>
        <p:txBody>
          <a:bodyPr/>
          <a:lstStyle/>
          <a:p>
            <a:r>
              <a:rPr lang="en-US" dirty="0"/>
              <a:t>Temperature</a:t>
            </a:r>
          </a:p>
        </p:txBody>
      </p:sp>
      <p:pic>
        <p:nvPicPr>
          <p:cNvPr id="7" name="Content Placeholder 6" descr="A map of the world&#10;&#10;AI-generated content may be incorrect.">
            <a:extLst>
              <a:ext uri="{FF2B5EF4-FFF2-40B4-BE49-F238E27FC236}">
                <a16:creationId xmlns:a16="http://schemas.microsoft.com/office/drawing/2014/main" id="{11D4D42C-1C3D-86C7-9F24-8F5F9E0E4E28}"/>
              </a:ext>
            </a:extLst>
          </p:cNvPr>
          <p:cNvPicPr>
            <a:picLocks noGrp="1" noChangeAspect="1"/>
          </p:cNvPicPr>
          <p:nvPr>
            <p:ph idx="1"/>
          </p:nvPr>
        </p:nvPicPr>
        <p:blipFill>
          <a:blip r:embed="rId2"/>
          <a:stretch>
            <a:fillRect/>
          </a:stretch>
        </p:blipFill>
        <p:spPr>
          <a:xfrm>
            <a:off x="5449728" y="421308"/>
            <a:ext cx="5940155" cy="6010335"/>
          </a:xfrm>
        </p:spPr>
      </p:pic>
      <p:pic>
        <p:nvPicPr>
          <p:cNvPr id="8" name="Picture 7">
            <a:extLst>
              <a:ext uri="{FF2B5EF4-FFF2-40B4-BE49-F238E27FC236}">
                <a16:creationId xmlns:a16="http://schemas.microsoft.com/office/drawing/2014/main" id="{8A083D22-1C92-4258-0E99-BC98A4BA3397}"/>
              </a:ext>
            </a:extLst>
          </p:cNvPr>
          <p:cNvPicPr>
            <a:picLocks noChangeAspect="1"/>
          </p:cNvPicPr>
          <p:nvPr/>
        </p:nvPicPr>
        <p:blipFill>
          <a:blip r:embed="rId3"/>
          <a:stretch>
            <a:fillRect/>
          </a:stretch>
        </p:blipFill>
        <p:spPr>
          <a:xfrm>
            <a:off x="822163" y="3012038"/>
            <a:ext cx="4062899" cy="3415393"/>
          </a:xfrm>
          <a:prstGeom prst="rect">
            <a:avLst/>
          </a:prstGeom>
        </p:spPr>
      </p:pic>
      <p:sp>
        <p:nvSpPr>
          <p:cNvPr id="10" name="TextBox 9">
            <a:extLst>
              <a:ext uri="{FF2B5EF4-FFF2-40B4-BE49-F238E27FC236}">
                <a16:creationId xmlns:a16="http://schemas.microsoft.com/office/drawing/2014/main" id="{C7F9F774-21B5-1A82-7A4C-28FB9C254251}"/>
              </a:ext>
            </a:extLst>
          </p:cNvPr>
          <p:cNvSpPr txBox="1"/>
          <p:nvPr/>
        </p:nvSpPr>
        <p:spPr bwMode="auto">
          <a:xfrm>
            <a:off x="437372" y="1518433"/>
            <a:ext cx="11052807"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800" kern="0" dirty="0">
                <a:solidFill>
                  <a:srgbClr val="000000"/>
                </a:solidFill>
                <a:latin typeface="Neue Haas Grotesk Text Pro"/>
                <a:cs typeface="Arial"/>
              </a:rPr>
              <a:t>In</a:t>
            </a:r>
            <a:r>
              <a:rPr lang="en-US" sz="2800" kern="0" dirty="0"/>
              <a:t> fact, the atmospheric </a:t>
            </a:r>
            <a:br>
              <a:rPr lang="en-US" sz="2800" kern="0" dirty="0"/>
            </a:br>
            <a:r>
              <a:rPr lang="en-US" sz="2800" kern="0" dirty="0"/>
              <a:t>temperature reversal matters</a:t>
            </a:r>
            <a:br>
              <a:rPr lang="en-US" sz="2800" kern="0" dirty="0"/>
            </a:br>
            <a:r>
              <a:rPr lang="en-US" sz="2800" kern="0" dirty="0"/>
              <a:t>more</a:t>
            </a:r>
            <a:endParaRPr lang="en-US" dirty="0"/>
          </a:p>
        </p:txBody>
      </p:sp>
    </p:spTree>
    <p:extLst>
      <p:ext uri="{BB962C8B-B14F-4D97-AF65-F5344CB8AC3E}">
        <p14:creationId xmlns:p14="http://schemas.microsoft.com/office/powerpoint/2010/main" val="275148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D78E6-D950-BBF8-0363-AD7B9B3F7F2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8BA61C-5EF5-D8CF-23E6-1FAE5ADF235A}"/>
              </a:ext>
            </a:extLst>
          </p:cNvPr>
          <p:cNvPicPr>
            <a:picLocks noGrp="1" noChangeAspect="1"/>
          </p:cNvPicPr>
          <p:nvPr>
            <p:ph idx="1"/>
          </p:nvPr>
        </p:nvPicPr>
        <p:blipFill>
          <a:blip r:embed="rId2"/>
          <a:stretch>
            <a:fillRect/>
          </a:stretch>
        </p:blipFill>
        <p:spPr>
          <a:xfrm>
            <a:off x="1936344" y="1042857"/>
            <a:ext cx="8321592" cy="5510341"/>
          </a:xfrm>
        </p:spPr>
      </p:pic>
      <p:sp>
        <p:nvSpPr>
          <p:cNvPr id="2" name="Title 1">
            <a:extLst>
              <a:ext uri="{FF2B5EF4-FFF2-40B4-BE49-F238E27FC236}">
                <a16:creationId xmlns:a16="http://schemas.microsoft.com/office/drawing/2014/main" id="{20BAD8B8-DFA2-0500-B51C-7D3A925B32B8}"/>
              </a:ext>
            </a:extLst>
          </p:cNvPr>
          <p:cNvSpPr>
            <a:spLocks noGrp="1"/>
          </p:cNvSpPr>
          <p:nvPr>
            <p:ph type="title"/>
          </p:nvPr>
        </p:nvSpPr>
        <p:spPr>
          <a:xfrm>
            <a:off x="439838" y="415980"/>
            <a:ext cx="8886884" cy="953669"/>
          </a:xfrm>
        </p:spPr>
        <p:txBody>
          <a:bodyPr/>
          <a:lstStyle/>
          <a:p>
            <a:r>
              <a:rPr lang="en-US" dirty="0"/>
              <a:t>Temperature</a:t>
            </a:r>
          </a:p>
        </p:txBody>
      </p:sp>
    </p:spTree>
    <p:extLst>
      <p:ext uri="{BB962C8B-B14F-4D97-AF65-F5344CB8AC3E}">
        <p14:creationId xmlns:p14="http://schemas.microsoft.com/office/powerpoint/2010/main" val="2060601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B7787-6CF6-468E-552E-BAD4594BD6A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DE874D0-42A7-BCA4-6615-86AA7D62CD8E}"/>
              </a:ext>
            </a:extLst>
          </p:cNvPr>
          <p:cNvPicPr>
            <a:picLocks noChangeAspect="1"/>
          </p:cNvPicPr>
          <p:nvPr/>
        </p:nvPicPr>
        <p:blipFill>
          <a:blip r:embed="rId2"/>
          <a:stretch>
            <a:fillRect/>
          </a:stretch>
        </p:blipFill>
        <p:spPr>
          <a:xfrm>
            <a:off x="1965824" y="1036701"/>
            <a:ext cx="8228069" cy="5507621"/>
          </a:xfrm>
          <a:prstGeom prst="rect">
            <a:avLst/>
          </a:prstGeom>
        </p:spPr>
      </p:pic>
      <p:sp>
        <p:nvSpPr>
          <p:cNvPr id="2" name="Title 1">
            <a:extLst>
              <a:ext uri="{FF2B5EF4-FFF2-40B4-BE49-F238E27FC236}">
                <a16:creationId xmlns:a16="http://schemas.microsoft.com/office/drawing/2014/main" id="{C9EB56FA-B9DC-E936-B9EA-F19531800CB1}"/>
              </a:ext>
            </a:extLst>
          </p:cNvPr>
          <p:cNvSpPr>
            <a:spLocks noGrp="1"/>
          </p:cNvSpPr>
          <p:nvPr>
            <p:ph type="title"/>
          </p:nvPr>
        </p:nvSpPr>
        <p:spPr>
          <a:xfrm>
            <a:off x="439838" y="415980"/>
            <a:ext cx="8886884" cy="953669"/>
          </a:xfrm>
        </p:spPr>
        <p:txBody>
          <a:bodyPr/>
          <a:lstStyle/>
          <a:p>
            <a:r>
              <a:rPr lang="en-US" dirty="0"/>
              <a:t>Temperature</a:t>
            </a:r>
          </a:p>
        </p:txBody>
      </p:sp>
    </p:spTree>
    <p:extLst>
      <p:ext uri="{BB962C8B-B14F-4D97-AF65-F5344CB8AC3E}">
        <p14:creationId xmlns:p14="http://schemas.microsoft.com/office/powerpoint/2010/main" val="1898585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11751-C1FA-12B9-B6BA-589CEF365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3647B-941A-1CF5-1454-C757AD876894}"/>
              </a:ext>
            </a:extLst>
          </p:cNvPr>
          <p:cNvSpPr>
            <a:spLocks noGrp="1"/>
          </p:cNvSpPr>
          <p:nvPr>
            <p:ph type="title"/>
          </p:nvPr>
        </p:nvSpPr>
        <p:spPr>
          <a:xfrm>
            <a:off x="439838" y="415980"/>
            <a:ext cx="8886884" cy="953669"/>
          </a:xfrm>
        </p:spPr>
        <p:txBody>
          <a:bodyPr/>
          <a:lstStyle/>
          <a:p>
            <a:r>
              <a:rPr lang="en-US" dirty="0"/>
              <a:t>Temperature</a:t>
            </a:r>
          </a:p>
        </p:txBody>
      </p:sp>
      <p:pic>
        <p:nvPicPr>
          <p:cNvPr id="11" name="Picture 10">
            <a:extLst>
              <a:ext uri="{FF2B5EF4-FFF2-40B4-BE49-F238E27FC236}">
                <a16:creationId xmlns:a16="http://schemas.microsoft.com/office/drawing/2014/main" id="{4854231F-1841-5074-6C70-0F8B063BA22F}"/>
              </a:ext>
            </a:extLst>
          </p:cNvPr>
          <p:cNvPicPr>
            <a:picLocks noChangeAspect="1"/>
          </p:cNvPicPr>
          <p:nvPr/>
        </p:nvPicPr>
        <p:blipFill>
          <a:blip r:embed="rId2"/>
          <a:stretch>
            <a:fillRect/>
          </a:stretch>
        </p:blipFill>
        <p:spPr>
          <a:xfrm>
            <a:off x="6764066" y="0"/>
            <a:ext cx="5428561" cy="6858000"/>
          </a:xfrm>
          <a:prstGeom prst="rect">
            <a:avLst/>
          </a:prstGeom>
        </p:spPr>
      </p:pic>
      <p:pic>
        <p:nvPicPr>
          <p:cNvPr id="4" name="Picture 3" descr="A diagram of a heat exchanger&#10;&#10;AI-generated content may be incorrect.">
            <a:extLst>
              <a:ext uri="{FF2B5EF4-FFF2-40B4-BE49-F238E27FC236}">
                <a16:creationId xmlns:a16="http://schemas.microsoft.com/office/drawing/2014/main" id="{9EAFFCA7-35C9-0C4A-32F0-FCA8FAB3B712}"/>
              </a:ext>
            </a:extLst>
          </p:cNvPr>
          <p:cNvPicPr>
            <a:picLocks noChangeAspect="1"/>
          </p:cNvPicPr>
          <p:nvPr/>
        </p:nvPicPr>
        <p:blipFill>
          <a:blip r:embed="rId3"/>
          <a:stretch>
            <a:fillRect/>
          </a:stretch>
        </p:blipFill>
        <p:spPr>
          <a:xfrm>
            <a:off x="335124" y="2983463"/>
            <a:ext cx="6428792" cy="3301482"/>
          </a:xfrm>
          <a:prstGeom prst="rect">
            <a:avLst/>
          </a:prstGeom>
        </p:spPr>
      </p:pic>
      <p:sp>
        <p:nvSpPr>
          <p:cNvPr id="6" name="TextBox 5">
            <a:extLst>
              <a:ext uri="{FF2B5EF4-FFF2-40B4-BE49-F238E27FC236}">
                <a16:creationId xmlns:a16="http://schemas.microsoft.com/office/drawing/2014/main" id="{80B16CBC-E05A-DDFF-CAFE-694D6B7271F1}"/>
              </a:ext>
            </a:extLst>
          </p:cNvPr>
          <p:cNvSpPr txBox="1"/>
          <p:nvPr/>
        </p:nvSpPr>
        <p:spPr bwMode="auto">
          <a:xfrm>
            <a:off x="437372" y="1518433"/>
            <a:ext cx="11052807"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800" kern="0" dirty="0">
                <a:solidFill>
                  <a:srgbClr val="000000"/>
                </a:solidFill>
                <a:latin typeface="Neue Haas Grotesk Text Pro"/>
                <a:cs typeface="Arial"/>
              </a:rPr>
              <a:t>Two</a:t>
            </a:r>
            <a:r>
              <a:rPr lang="en-US" sz="2800" kern="0" dirty="0"/>
              <a:t> possible responses to a</a:t>
            </a:r>
            <a:br>
              <a:rPr lang="en-US" sz="2800" kern="0" dirty="0"/>
            </a:br>
            <a:r>
              <a:rPr lang="en-US" sz="2800" kern="0" dirty="0"/>
              <a:t>poleward gradient of upper-level</a:t>
            </a:r>
            <a:br>
              <a:rPr lang="en-US" sz="2800" kern="0" dirty="0"/>
            </a:br>
            <a:r>
              <a:rPr lang="en-US" sz="2800" kern="0" dirty="0"/>
              <a:t>temperature</a:t>
            </a:r>
          </a:p>
        </p:txBody>
      </p:sp>
    </p:spTree>
    <p:extLst>
      <p:ext uri="{BB962C8B-B14F-4D97-AF65-F5344CB8AC3E}">
        <p14:creationId xmlns:p14="http://schemas.microsoft.com/office/powerpoint/2010/main" val="40989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59543-D1C2-869A-07E2-ECCFF6C7D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436DB-907E-899D-6D74-2F3B7823173E}"/>
              </a:ext>
            </a:extLst>
          </p:cNvPr>
          <p:cNvSpPr>
            <a:spLocks noGrp="1"/>
          </p:cNvSpPr>
          <p:nvPr>
            <p:ph type="title"/>
          </p:nvPr>
        </p:nvSpPr>
        <p:spPr/>
        <p:txBody>
          <a:bodyPr/>
          <a:lstStyle/>
          <a:p>
            <a:r>
              <a:rPr lang="en-US"/>
              <a:t>Aerosol response</a:t>
            </a:r>
          </a:p>
        </p:txBody>
      </p:sp>
      <p:pic>
        <p:nvPicPr>
          <p:cNvPr id="6" name="Content Placeholder 5">
            <a:extLst>
              <a:ext uri="{FF2B5EF4-FFF2-40B4-BE49-F238E27FC236}">
                <a16:creationId xmlns:a16="http://schemas.microsoft.com/office/drawing/2014/main" id="{05376D5D-DCDA-8C23-1F45-232DF75DF858}"/>
              </a:ext>
            </a:extLst>
          </p:cNvPr>
          <p:cNvPicPr>
            <a:picLocks noGrp="1" noChangeAspect="1"/>
          </p:cNvPicPr>
          <p:nvPr>
            <p:ph idx="1"/>
          </p:nvPr>
        </p:nvPicPr>
        <p:blipFill>
          <a:blip r:embed="rId2"/>
          <a:stretch>
            <a:fillRect/>
          </a:stretch>
        </p:blipFill>
        <p:spPr>
          <a:xfrm>
            <a:off x="1070885" y="2097230"/>
            <a:ext cx="9229001" cy="4350995"/>
          </a:xfrm>
        </p:spPr>
      </p:pic>
    </p:spTree>
    <p:extLst>
      <p:ext uri="{BB962C8B-B14F-4D97-AF65-F5344CB8AC3E}">
        <p14:creationId xmlns:p14="http://schemas.microsoft.com/office/powerpoint/2010/main" val="1245855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669A2-2D43-82F9-4D36-800AAFD2C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4CFA5-A640-53D6-7512-438C1219B421}"/>
              </a:ext>
            </a:extLst>
          </p:cNvPr>
          <p:cNvSpPr>
            <a:spLocks noGrp="1"/>
          </p:cNvSpPr>
          <p:nvPr>
            <p:ph type="title"/>
          </p:nvPr>
        </p:nvSpPr>
        <p:spPr/>
        <p:txBody>
          <a:bodyPr>
            <a:normAutofit/>
          </a:bodyPr>
          <a:lstStyle/>
          <a:p>
            <a:r>
              <a:rPr lang="en-US"/>
              <a:t>Greenhouse gas response</a:t>
            </a:r>
          </a:p>
        </p:txBody>
      </p:sp>
      <p:sp>
        <p:nvSpPr>
          <p:cNvPr id="5" name="Content Placeholder 4">
            <a:extLst>
              <a:ext uri="{FF2B5EF4-FFF2-40B4-BE49-F238E27FC236}">
                <a16:creationId xmlns:a16="http://schemas.microsoft.com/office/drawing/2014/main" id="{F9EB6ECC-A8F4-7B78-FA6F-2B2C37BE901D}"/>
              </a:ext>
            </a:extLst>
          </p:cNvPr>
          <p:cNvSpPr>
            <a:spLocks noGrp="1"/>
          </p:cNvSpPr>
          <p:nvPr>
            <p:ph idx="1"/>
          </p:nvPr>
        </p:nvSpPr>
        <p:spPr/>
        <p:txBody>
          <a:bodyPr/>
          <a:lstStyle/>
          <a:p>
            <a:endParaRPr lang="en-US"/>
          </a:p>
        </p:txBody>
      </p:sp>
      <p:pic>
        <p:nvPicPr>
          <p:cNvPr id="3" name="Picture 2" descr="A screenshot of a graph&#10;&#10;AI-generated content may be incorrect.">
            <a:extLst>
              <a:ext uri="{FF2B5EF4-FFF2-40B4-BE49-F238E27FC236}">
                <a16:creationId xmlns:a16="http://schemas.microsoft.com/office/drawing/2014/main" id="{04E5C62B-06D0-9026-5800-A2C20BBB07D6}"/>
              </a:ext>
            </a:extLst>
          </p:cNvPr>
          <p:cNvPicPr>
            <a:picLocks noChangeAspect="1"/>
          </p:cNvPicPr>
          <p:nvPr/>
        </p:nvPicPr>
        <p:blipFill>
          <a:blip r:embed="rId2"/>
          <a:stretch>
            <a:fillRect/>
          </a:stretch>
        </p:blipFill>
        <p:spPr>
          <a:xfrm>
            <a:off x="1072347" y="2097851"/>
            <a:ext cx="9227433" cy="4350272"/>
          </a:xfrm>
          <a:prstGeom prst="rect">
            <a:avLst/>
          </a:prstGeom>
        </p:spPr>
      </p:pic>
    </p:spTree>
    <p:extLst>
      <p:ext uri="{BB962C8B-B14F-4D97-AF65-F5344CB8AC3E}">
        <p14:creationId xmlns:p14="http://schemas.microsoft.com/office/powerpoint/2010/main" val="2149608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048" name="Rectangle 104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DC54F2E1-24A0-A7EE-4E6E-C85106CEB99D}"/>
              </a:ext>
            </a:extLst>
          </p:cNvPr>
          <p:cNvSpPr txBox="1">
            <a:spLocks/>
          </p:cNvSpPr>
          <p:nvPr/>
        </p:nvSpPr>
        <p:spPr>
          <a:xfrm>
            <a:off x="838199" y="388308"/>
            <a:ext cx="7188989" cy="10214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000" kern="1200">
                <a:solidFill>
                  <a:schemeClr val="bg1"/>
                </a:solidFill>
                <a:latin typeface="Arial" panose="020B0604020202020204" pitchFamily="34" charset="0"/>
                <a:ea typeface="Helvetica Neue Light" panose="02000403000000020004" pitchFamily="2" charset="0"/>
                <a:cs typeface="Arial" panose="020B0604020202020204" pitchFamily="34" charset="0"/>
              </a:rPr>
              <a:t>What’s Doing the Work?</a:t>
            </a:r>
          </a:p>
        </p:txBody>
      </p:sp>
      <p:cxnSp>
        <p:nvCxnSpPr>
          <p:cNvPr id="1049" name="Straight Connector 104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A1A6AF3-A3BF-45AA-4381-0E7DA611FBBF}"/>
              </a:ext>
            </a:extLst>
          </p:cNvPr>
          <p:cNvGrpSpPr/>
          <p:nvPr/>
        </p:nvGrpSpPr>
        <p:grpSpPr>
          <a:xfrm>
            <a:off x="2772759" y="1715407"/>
            <a:ext cx="6646483" cy="4241800"/>
            <a:chOff x="6163886" y="1930777"/>
            <a:chExt cx="5476109" cy="3494865"/>
          </a:xfrm>
        </p:grpSpPr>
        <p:pic>
          <p:nvPicPr>
            <p:cNvPr id="15" name="Picture 14" descr="A picture containing text, clipart&#10;&#10;Description automatically generated">
              <a:extLst>
                <a:ext uri="{FF2B5EF4-FFF2-40B4-BE49-F238E27FC236}">
                  <a16:creationId xmlns:a16="http://schemas.microsoft.com/office/drawing/2014/main" id="{DF89DFDF-A867-B5C1-A38F-AC3CE5179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886" y="1930777"/>
              <a:ext cx="5476109" cy="3494865"/>
            </a:xfrm>
            <a:prstGeom prst="rect">
              <a:avLst/>
            </a:prstGeom>
          </p:spPr>
        </p:pic>
        <p:sp>
          <p:nvSpPr>
            <p:cNvPr id="16" name="Cloud 15">
              <a:extLst>
                <a:ext uri="{FF2B5EF4-FFF2-40B4-BE49-F238E27FC236}">
                  <a16:creationId xmlns:a16="http://schemas.microsoft.com/office/drawing/2014/main" id="{1009A6AF-4674-6E5C-B071-1A45EC5ADC29}"/>
                </a:ext>
              </a:extLst>
            </p:cNvPr>
            <p:cNvSpPr/>
            <p:nvPr/>
          </p:nvSpPr>
          <p:spPr>
            <a:xfrm>
              <a:off x="9009603" y="3181027"/>
              <a:ext cx="1483072" cy="2148419"/>
            </a:xfrm>
            <a:prstGeom prst="cloud">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2">
                    <a:lumMod val="10000"/>
                  </a:schemeClr>
                </a:solidFill>
              </a:endParaRPr>
            </a:p>
          </p:txBody>
        </p:sp>
        <p:pic>
          <p:nvPicPr>
            <p:cNvPr id="17" name="Graphic 16" descr="Cloud">
              <a:extLst>
                <a:ext uri="{FF2B5EF4-FFF2-40B4-BE49-F238E27FC236}">
                  <a16:creationId xmlns:a16="http://schemas.microsoft.com/office/drawing/2014/main" id="{5E24042B-CB34-04D9-0533-34D49871F3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0329" y="3316735"/>
              <a:ext cx="914400" cy="914400"/>
            </a:xfrm>
            <a:prstGeom prst="rect">
              <a:avLst/>
            </a:prstGeom>
          </p:spPr>
        </p:pic>
        <p:pic>
          <p:nvPicPr>
            <p:cNvPr id="19" name="Graphic 18" descr="Sun with solid fill">
              <a:extLst>
                <a:ext uri="{FF2B5EF4-FFF2-40B4-BE49-F238E27FC236}">
                  <a16:creationId xmlns:a16="http://schemas.microsoft.com/office/drawing/2014/main" id="{B6FDE3A5-D413-EF9F-729D-8598297C4E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16056" y="1959138"/>
              <a:ext cx="1011181" cy="1011181"/>
            </a:xfrm>
            <a:prstGeom prst="rect">
              <a:avLst/>
            </a:prstGeom>
          </p:spPr>
        </p:pic>
        <p:pic>
          <p:nvPicPr>
            <p:cNvPr id="20" name="Graphic 19" descr="Cloud">
              <a:extLst>
                <a:ext uri="{FF2B5EF4-FFF2-40B4-BE49-F238E27FC236}">
                  <a16:creationId xmlns:a16="http://schemas.microsoft.com/office/drawing/2014/main" id="{308C596F-4F7C-AD82-FAC3-9E5A754735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7727" y="3351430"/>
              <a:ext cx="1341912" cy="1341912"/>
            </a:xfrm>
            <a:prstGeom prst="rect">
              <a:avLst/>
            </a:prstGeom>
          </p:spPr>
        </p:pic>
        <p:pic>
          <p:nvPicPr>
            <p:cNvPr id="21" name="Graphic 20" descr="Cloud">
              <a:extLst>
                <a:ext uri="{FF2B5EF4-FFF2-40B4-BE49-F238E27FC236}">
                  <a16:creationId xmlns:a16="http://schemas.microsoft.com/office/drawing/2014/main" id="{FC7D5931-9380-3EC6-D6DE-E77EACC832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102" y="3958601"/>
              <a:ext cx="914400" cy="914400"/>
            </a:xfrm>
            <a:prstGeom prst="rect">
              <a:avLst/>
            </a:prstGeom>
          </p:spPr>
        </p:pic>
        <p:sp>
          <p:nvSpPr>
            <p:cNvPr id="22" name="TextBox 21">
              <a:extLst>
                <a:ext uri="{FF2B5EF4-FFF2-40B4-BE49-F238E27FC236}">
                  <a16:creationId xmlns:a16="http://schemas.microsoft.com/office/drawing/2014/main" id="{502D6FC4-C408-6ED9-1A4D-FAF4742ED30C}"/>
                </a:ext>
              </a:extLst>
            </p:cNvPr>
            <p:cNvSpPr txBox="1"/>
            <p:nvPr/>
          </p:nvSpPr>
          <p:spPr>
            <a:xfrm>
              <a:off x="8458824" y="3928697"/>
              <a:ext cx="951810" cy="352213"/>
            </a:xfrm>
            <a:prstGeom prst="rect">
              <a:avLst/>
            </a:prstGeom>
            <a:noFill/>
          </p:spPr>
          <p:txBody>
            <a:bodyPr wrap="square" rtlCol="0" anchor="ctr">
              <a:spAutoFit/>
            </a:bodyPr>
            <a:lstStyle/>
            <a:p>
              <a:pPr algn="ctr" defTabSz="1106424">
                <a:spcAft>
                  <a:spcPts val="600"/>
                </a:spcAft>
              </a:pPr>
              <a:r>
                <a:rPr lang="en-US" sz="2178" kern="1200">
                  <a:solidFill>
                    <a:schemeClr val="accent1"/>
                  </a:solidFill>
                  <a:latin typeface="Helvetica Neue Light" panose="02000403000000020004" pitchFamily="2" charset="0"/>
                  <a:ea typeface="Helvetica Neue Light" panose="02000403000000020004" pitchFamily="2" charset="0"/>
                </a:rPr>
                <a:t>clouds</a:t>
              </a:r>
              <a:endParaRPr lang="en-US">
                <a:solidFill>
                  <a:schemeClr val="accent1"/>
                </a:solidFill>
                <a:latin typeface="Helvetica Neue Light" panose="02000403000000020004" pitchFamily="2" charset="0"/>
                <a:ea typeface="Helvetica Neue Light" panose="02000403000000020004" pitchFamily="2" charset="0"/>
              </a:endParaRPr>
            </a:p>
          </p:txBody>
        </p:sp>
        <p:sp>
          <p:nvSpPr>
            <p:cNvPr id="23" name="TextBox 22">
              <a:extLst>
                <a:ext uri="{FF2B5EF4-FFF2-40B4-BE49-F238E27FC236}">
                  <a16:creationId xmlns:a16="http://schemas.microsoft.com/office/drawing/2014/main" id="{85A5A74D-A96F-F927-2575-5358D7717B11}"/>
                </a:ext>
              </a:extLst>
            </p:cNvPr>
            <p:cNvSpPr txBox="1"/>
            <p:nvPr/>
          </p:nvSpPr>
          <p:spPr>
            <a:xfrm>
              <a:off x="9342232" y="3597829"/>
              <a:ext cx="951810" cy="352213"/>
            </a:xfrm>
            <a:prstGeom prst="rect">
              <a:avLst/>
            </a:prstGeom>
            <a:noFill/>
          </p:spPr>
          <p:txBody>
            <a:bodyPr wrap="square" rtlCol="0" anchor="ctr">
              <a:spAutoFit/>
            </a:bodyPr>
            <a:lstStyle/>
            <a:p>
              <a:pPr algn="ctr" defTabSz="1106424">
                <a:spcAft>
                  <a:spcPts val="600"/>
                </a:spcAft>
              </a:pPr>
              <a:r>
                <a:rPr lang="en-US" sz="2178" kern="1200">
                  <a:solidFill>
                    <a:schemeClr val="tx1">
                      <a:lumMod val="85000"/>
                      <a:lumOff val="15000"/>
                    </a:schemeClr>
                  </a:solidFill>
                  <a:latin typeface="Helvetica Neue Light" panose="02000403000000020004" pitchFamily="2" charset="0"/>
                  <a:ea typeface="Helvetica Neue Light" panose="02000403000000020004" pitchFamily="2" charset="0"/>
                </a:rPr>
                <a:t>aerosol</a:t>
              </a:r>
              <a:endParaRPr lang="en-US">
                <a:solidFill>
                  <a:schemeClr val="tx1">
                    <a:lumMod val="85000"/>
                    <a:lumOff val="15000"/>
                  </a:schemeClr>
                </a:solidFill>
                <a:latin typeface="Helvetica Neue Light" panose="02000403000000020004" pitchFamily="2" charset="0"/>
                <a:ea typeface="Helvetica Neue Light" panose="02000403000000020004" pitchFamily="2" charset="0"/>
              </a:endParaRPr>
            </a:p>
          </p:txBody>
        </p:sp>
        <p:sp>
          <p:nvSpPr>
            <p:cNvPr id="24" name="TextBox 23">
              <a:extLst>
                <a:ext uri="{FF2B5EF4-FFF2-40B4-BE49-F238E27FC236}">
                  <a16:creationId xmlns:a16="http://schemas.microsoft.com/office/drawing/2014/main" id="{D1CD6AC5-F22E-A5F4-9383-DFAFCB9A7A14}"/>
                </a:ext>
              </a:extLst>
            </p:cNvPr>
            <p:cNvSpPr txBox="1"/>
            <p:nvPr/>
          </p:nvSpPr>
          <p:spPr>
            <a:xfrm>
              <a:off x="9059529" y="2288621"/>
              <a:ext cx="1124233" cy="352213"/>
            </a:xfrm>
            <a:prstGeom prst="rect">
              <a:avLst/>
            </a:prstGeom>
            <a:noFill/>
          </p:spPr>
          <p:txBody>
            <a:bodyPr wrap="square" rtlCol="0" anchor="ctr">
              <a:spAutoFit/>
            </a:bodyPr>
            <a:lstStyle/>
            <a:p>
              <a:pPr algn="ctr" defTabSz="1106424">
                <a:spcAft>
                  <a:spcPts val="600"/>
                </a:spcAft>
              </a:pPr>
              <a:r>
                <a:rPr lang="en-US" sz="2178" kern="1200">
                  <a:solidFill>
                    <a:schemeClr val="accent2">
                      <a:lumMod val="50000"/>
                    </a:schemeClr>
                  </a:solidFill>
                  <a:latin typeface="Helvetica Neue Light" panose="02000403000000020004" pitchFamily="2" charset="0"/>
                  <a:ea typeface="Helvetica Neue Light" panose="02000403000000020004" pitchFamily="2" charset="0"/>
                </a:rPr>
                <a:t>radiation</a:t>
              </a:r>
              <a:endParaRPr lang="en-US">
                <a:solidFill>
                  <a:schemeClr val="accent2">
                    <a:lumMod val="50000"/>
                  </a:schemeClr>
                </a:solidFill>
                <a:latin typeface="Helvetica Neue Light" panose="02000403000000020004" pitchFamily="2" charset="0"/>
                <a:ea typeface="Helvetica Neue Light" panose="02000403000000020004" pitchFamily="2" charset="0"/>
              </a:endParaRPr>
            </a:p>
          </p:txBody>
        </p:sp>
        <p:sp>
          <p:nvSpPr>
            <p:cNvPr id="25" name="TextBox 24">
              <a:extLst>
                <a:ext uri="{FF2B5EF4-FFF2-40B4-BE49-F238E27FC236}">
                  <a16:creationId xmlns:a16="http://schemas.microsoft.com/office/drawing/2014/main" id="{7265DAC4-0CAC-1721-8882-C1BE3720951B}"/>
                </a:ext>
              </a:extLst>
            </p:cNvPr>
            <p:cNvSpPr txBox="1"/>
            <p:nvPr/>
          </p:nvSpPr>
          <p:spPr>
            <a:xfrm flipH="1">
              <a:off x="10858703" y="2970319"/>
              <a:ext cx="153200" cy="307777"/>
            </a:xfrm>
            <a:prstGeom prst="rect">
              <a:avLst/>
            </a:prstGeom>
            <a:solidFill>
              <a:schemeClr val="bg1"/>
            </a:solidFill>
          </p:spPr>
          <p:txBody>
            <a:bodyPr wrap="square" rtlCol="0" anchor="ctr">
              <a:spAutoFit/>
            </a:bodyPr>
            <a:lstStyle/>
            <a:p>
              <a:pPr algn="ctr" defTabSz="1106424">
                <a:spcAft>
                  <a:spcPts val="600"/>
                </a:spcAft>
              </a:pPr>
              <a:r>
                <a:rPr lang="en-US" sz="1694" kern="1200">
                  <a:solidFill>
                    <a:schemeClr val="tx1"/>
                  </a:solidFill>
                  <a:latin typeface="Arial" panose="020B0604020202020204" pitchFamily="34" charset="0"/>
                  <a:ea typeface="+mn-ea"/>
                  <a:cs typeface="Arial" panose="020B0604020202020204" pitchFamily="34" charset="0"/>
                </a:rPr>
                <a:t>?</a:t>
              </a:r>
              <a:endParaRPr lang="en-US" sz="1400">
                <a:latin typeface="Arial" panose="020B0604020202020204" pitchFamily="34" charset="0"/>
                <a:cs typeface="Arial" panose="020B0604020202020204" pitchFamily="34" charset="0"/>
              </a:endParaRPr>
            </a:p>
          </p:txBody>
        </p:sp>
      </p:grpSp>
      <p:graphicFrame>
        <p:nvGraphicFramePr>
          <p:cNvPr id="4" name="Diagram 3">
            <a:extLst>
              <a:ext uri="{FF2B5EF4-FFF2-40B4-BE49-F238E27FC236}">
                <a16:creationId xmlns:a16="http://schemas.microsoft.com/office/drawing/2014/main" id="{BEF9CC8A-0EB5-43C6-F803-4FE143361A2F}"/>
              </a:ext>
            </a:extLst>
          </p:cNvPr>
          <p:cNvGraphicFramePr/>
          <p:nvPr>
            <p:extLst>
              <p:ext uri="{D42A27DB-BD31-4B8C-83A1-F6EECF244321}">
                <p14:modId xmlns:p14="http://schemas.microsoft.com/office/powerpoint/2010/main" val="1451416627"/>
              </p:ext>
            </p:extLst>
          </p:nvPr>
        </p:nvGraphicFramePr>
        <p:xfrm>
          <a:off x="1398105" y="1307279"/>
          <a:ext cx="9395790" cy="51359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0" name="Group 9">
            <a:extLst>
              <a:ext uri="{FF2B5EF4-FFF2-40B4-BE49-F238E27FC236}">
                <a16:creationId xmlns:a16="http://schemas.microsoft.com/office/drawing/2014/main" id="{6899629F-3942-6958-BE31-675D99E7526A}"/>
              </a:ext>
            </a:extLst>
          </p:cNvPr>
          <p:cNvGrpSpPr/>
          <p:nvPr/>
        </p:nvGrpSpPr>
        <p:grpSpPr>
          <a:xfrm>
            <a:off x="4772832" y="1889487"/>
            <a:ext cx="2610331" cy="4010613"/>
            <a:chOff x="4772832" y="1889487"/>
            <a:chExt cx="2610331" cy="4010613"/>
          </a:xfrm>
        </p:grpSpPr>
        <p:sp>
          <p:nvSpPr>
            <p:cNvPr id="8" name="TextBox 7">
              <a:extLst>
                <a:ext uri="{FF2B5EF4-FFF2-40B4-BE49-F238E27FC236}">
                  <a16:creationId xmlns:a16="http://schemas.microsoft.com/office/drawing/2014/main" id="{34471C56-7D4D-0320-1A6F-DCCEC9935DF5}"/>
                </a:ext>
              </a:extLst>
            </p:cNvPr>
            <p:cNvSpPr txBox="1"/>
            <p:nvPr/>
          </p:nvSpPr>
          <p:spPr>
            <a:xfrm>
              <a:off x="4772832" y="1889487"/>
              <a:ext cx="2610331" cy="1732505"/>
            </a:xfrm>
            <a:prstGeom prst="rect">
              <a:avLst/>
            </a:prstGeom>
            <a:noFill/>
          </p:spPr>
          <p:txBody>
            <a:bodyPr wrap="none" rtlCol="0">
              <a:prstTxWarp prst="textArchUp">
                <a:avLst/>
              </a:prstTxWarp>
              <a:spAutoFit/>
              <a:scene3d>
                <a:camera prst="orthographicFront"/>
                <a:lightRig rig="threePt" dir="t"/>
              </a:scene3d>
              <a:flatTx/>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Conversion and Heating</a:t>
              </a:r>
            </a:p>
          </p:txBody>
        </p:sp>
        <p:sp>
          <p:nvSpPr>
            <p:cNvPr id="9" name="TextBox 8">
              <a:extLst>
                <a:ext uri="{FF2B5EF4-FFF2-40B4-BE49-F238E27FC236}">
                  <a16:creationId xmlns:a16="http://schemas.microsoft.com/office/drawing/2014/main" id="{9FF4DB05-1EB4-4B95-CA98-5CA77718BE5B}"/>
                </a:ext>
              </a:extLst>
            </p:cNvPr>
            <p:cNvSpPr txBox="1"/>
            <p:nvPr/>
          </p:nvSpPr>
          <p:spPr>
            <a:xfrm>
              <a:off x="4905220" y="4728594"/>
              <a:ext cx="2413289" cy="1171506"/>
            </a:xfrm>
            <a:prstGeom prst="rect">
              <a:avLst/>
            </a:prstGeom>
            <a:noFill/>
          </p:spPr>
          <p:txBody>
            <a:bodyPr wrap="none" rtlCol="0">
              <a:prstTxWarp prst="textArchDown">
                <a:avLst/>
              </a:prstTxWarp>
              <a:spAutoFit/>
              <a:scene3d>
                <a:camera prst="orthographicFront"/>
                <a:lightRig rig="threePt" dir="t"/>
              </a:scene3d>
              <a:flatTx/>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Sources and Transport</a:t>
              </a:r>
            </a:p>
          </p:txBody>
        </p:sp>
      </p:grpSp>
      <p:grpSp>
        <p:nvGrpSpPr>
          <p:cNvPr id="7" name="Group 6">
            <a:extLst>
              <a:ext uri="{FF2B5EF4-FFF2-40B4-BE49-F238E27FC236}">
                <a16:creationId xmlns:a16="http://schemas.microsoft.com/office/drawing/2014/main" id="{766CCD39-CA57-54E0-6415-015FD92BE7DE}"/>
              </a:ext>
            </a:extLst>
          </p:cNvPr>
          <p:cNvGrpSpPr/>
          <p:nvPr/>
        </p:nvGrpSpPr>
        <p:grpSpPr>
          <a:xfrm>
            <a:off x="1524065" y="1577135"/>
            <a:ext cx="9642226" cy="4531991"/>
            <a:chOff x="1524065" y="1577135"/>
            <a:chExt cx="9642226" cy="4531991"/>
          </a:xfrm>
        </p:grpSpPr>
        <p:sp>
          <p:nvSpPr>
            <p:cNvPr id="2" name="TextBox 1">
              <a:extLst>
                <a:ext uri="{FF2B5EF4-FFF2-40B4-BE49-F238E27FC236}">
                  <a16:creationId xmlns:a16="http://schemas.microsoft.com/office/drawing/2014/main" id="{5E2CDE2D-E39E-C478-9F92-DFEA6BA06186}"/>
                </a:ext>
              </a:extLst>
            </p:cNvPr>
            <p:cNvSpPr txBox="1"/>
            <p:nvPr/>
          </p:nvSpPr>
          <p:spPr>
            <a:xfrm>
              <a:off x="7379164" y="1577135"/>
              <a:ext cx="3787127" cy="369332"/>
            </a:xfrm>
            <a:prstGeom prst="rect">
              <a:avLst/>
            </a:prstGeom>
            <a:noFill/>
          </p:spPr>
          <p:txBody>
            <a:bodyPr wrap="none" rtlCol="0">
              <a:spAutoFit/>
            </a:bodyPr>
            <a:lstStyle/>
            <a:p>
              <a:r>
                <a:rPr lang="en-CN">
                  <a:solidFill>
                    <a:schemeClr val="bg1"/>
                  </a:solidFill>
                </a:rPr>
                <a:t>Stratosphere–troposphere exchange</a:t>
              </a:r>
            </a:p>
          </p:txBody>
        </p:sp>
        <p:sp>
          <p:nvSpPr>
            <p:cNvPr id="5" name="TextBox 4">
              <a:extLst>
                <a:ext uri="{FF2B5EF4-FFF2-40B4-BE49-F238E27FC236}">
                  <a16:creationId xmlns:a16="http://schemas.microsoft.com/office/drawing/2014/main" id="{A3A35D18-2BBD-7DF6-DDF2-598BDC4E350A}"/>
                </a:ext>
              </a:extLst>
            </p:cNvPr>
            <p:cNvSpPr txBox="1"/>
            <p:nvPr/>
          </p:nvSpPr>
          <p:spPr>
            <a:xfrm>
              <a:off x="1524065" y="5739794"/>
              <a:ext cx="3366434" cy="369332"/>
            </a:xfrm>
            <a:prstGeom prst="rect">
              <a:avLst/>
            </a:prstGeom>
            <a:noFill/>
          </p:spPr>
          <p:txBody>
            <a:bodyPr wrap="none" rtlCol="0">
              <a:spAutoFit/>
            </a:bodyPr>
            <a:lstStyle/>
            <a:p>
              <a:r>
                <a:rPr lang="en-CN">
                  <a:solidFill>
                    <a:schemeClr val="bg1"/>
                  </a:solidFill>
                </a:rPr>
                <a:t>Atmosphere–ocean interactions</a:t>
              </a:r>
            </a:p>
          </p:txBody>
        </p:sp>
      </p:grpSp>
    </p:spTree>
    <p:extLst>
      <p:ext uri="{BB962C8B-B14F-4D97-AF65-F5344CB8AC3E}">
        <p14:creationId xmlns:p14="http://schemas.microsoft.com/office/powerpoint/2010/main" val="22115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3"/>
                                        </p:tgtEl>
                                      </p:cBhvr>
                                      <p:by x="25000" y="25000"/>
                                    </p:animScale>
                                  </p:childTnLst>
                                </p:cTn>
                              </p:par>
                              <p:par>
                                <p:cTn id="7" presetID="9"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dissolve">
                                      <p:cBhvr>
                                        <p:cTn id="9" dur="500"/>
                                        <p:tgtEl>
                                          <p:spTgt spid="4"/>
                                        </p:tgtEl>
                                      </p:cBhvr>
                                    </p:animEffect>
                                  </p:childTnLst>
                                </p:cTn>
                              </p:par>
                              <p:par>
                                <p:cTn id="10" presetID="9"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ED20-A190-F558-F040-ADD035922758}"/>
              </a:ext>
            </a:extLst>
          </p:cNvPr>
          <p:cNvSpPr>
            <a:spLocks noGrp="1"/>
          </p:cNvSpPr>
          <p:nvPr>
            <p:ph type="title"/>
          </p:nvPr>
        </p:nvSpPr>
        <p:spPr>
          <a:xfrm>
            <a:off x="491412" y="291474"/>
            <a:ext cx="8886884" cy="953669"/>
          </a:xfrm>
        </p:spPr>
        <p:txBody>
          <a:bodyPr/>
          <a:lstStyle/>
          <a:p>
            <a:r>
              <a:rPr lang="en-US" dirty="0"/>
              <a:t>Monsoon Overturning</a:t>
            </a:r>
          </a:p>
        </p:txBody>
      </p:sp>
      <p:pic>
        <p:nvPicPr>
          <p:cNvPr id="13" name="Content Placeholder 12" descr="A diagram of a weather forecast&#10;&#10;AI-generated content may be incorrect.">
            <a:extLst>
              <a:ext uri="{FF2B5EF4-FFF2-40B4-BE49-F238E27FC236}">
                <a16:creationId xmlns:a16="http://schemas.microsoft.com/office/drawing/2014/main" id="{A42E1955-BC1F-0308-5BB4-1F9807C7D0C4}"/>
              </a:ext>
            </a:extLst>
          </p:cNvPr>
          <p:cNvPicPr>
            <a:picLocks noGrp="1" noChangeAspect="1"/>
          </p:cNvPicPr>
          <p:nvPr>
            <p:ph idx="1"/>
          </p:nvPr>
        </p:nvPicPr>
        <p:blipFill>
          <a:blip r:embed="rId2"/>
          <a:stretch>
            <a:fillRect/>
          </a:stretch>
        </p:blipFill>
        <p:spPr>
          <a:xfrm>
            <a:off x="204111" y="2240286"/>
            <a:ext cx="5160740" cy="4322558"/>
          </a:xfrm>
        </p:spPr>
      </p:pic>
      <p:pic>
        <p:nvPicPr>
          <p:cNvPr id="4" name="Content Placeholder 3">
            <a:extLst>
              <a:ext uri="{FF2B5EF4-FFF2-40B4-BE49-F238E27FC236}">
                <a16:creationId xmlns:a16="http://schemas.microsoft.com/office/drawing/2014/main" id="{9F91A5D3-596E-4255-CE2C-0CBD91C12EFC}"/>
              </a:ext>
            </a:extLst>
          </p:cNvPr>
          <p:cNvPicPr>
            <a:picLocks noChangeAspect="1"/>
          </p:cNvPicPr>
          <p:nvPr/>
        </p:nvPicPr>
        <p:blipFill>
          <a:blip r:embed="rId3"/>
          <a:stretch>
            <a:fillRect/>
          </a:stretch>
        </p:blipFill>
        <p:spPr bwMode="auto">
          <a:xfrm>
            <a:off x="5699520" y="291440"/>
            <a:ext cx="6393320" cy="6393320"/>
          </a:xfrm>
          <a:prstGeom prst="rect">
            <a:avLst/>
          </a:prstGeom>
        </p:spPr>
      </p:pic>
      <p:sp>
        <p:nvSpPr>
          <p:cNvPr id="6" name="TextBox 5">
            <a:extLst>
              <a:ext uri="{FF2B5EF4-FFF2-40B4-BE49-F238E27FC236}">
                <a16:creationId xmlns:a16="http://schemas.microsoft.com/office/drawing/2014/main" id="{7F17F036-7AC8-BBB4-0A9A-0D9C94337D26}"/>
              </a:ext>
            </a:extLst>
          </p:cNvPr>
          <p:cNvSpPr txBox="1"/>
          <p:nvPr/>
        </p:nvSpPr>
        <p:spPr bwMode="auto">
          <a:xfrm>
            <a:off x="491801" y="1238514"/>
            <a:ext cx="11052807"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800" kern="0" dirty="0">
                <a:solidFill>
                  <a:srgbClr val="000000"/>
                </a:solidFill>
                <a:latin typeface="Neue Haas Grotesk Text Pro"/>
                <a:cs typeface="Arial"/>
              </a:rPr>
              <a:t>Moist static energy explains</a:t>
            </a:r>
            <a:br>
              <a:rPr lang="en-US" sz="2800" kern="0" dirty="0">
                <a:solidFill>
                  <a:srgbClr val="000000"/>
                </a:solidFill>
                <a:latin typeface="Neue Haas Grotesk Text Pro"/>
                <a:cs typeface="Arial"/>
              </a:rPr>
            </a:br>
            <a:r>
              <a:rPr lang="en-US" sz="2800" kern="0" dirty="0"/>
              <a:t>forced changes well</a:t>
            </a:r>
          </a:p>
        </p:txBody>
      </p:sp>
    </p:spTree>
    <p:extLst>
      <p:ext uri="{BB962C8B-B14F-4D97-AF65-F5344CB8AC3E}">
        <p14:creationId xmlns:p14="http://schemas.microsoft.com/office/powerpoint/2010/main" val="538735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29FEF-EDF3-8F35-8008-CA9112895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F6293E-03B4-DED4-6395-7E840DB35A7D}"/>
              </a:ext>
            </a:extLst>
          </p:cNvPr>
          <p:cNvSpPr>
            <a:spLocks noGrp="1"/>
          </p:cNvSpPr>
          <p:nvPr>
            <p:ph type="title"/>
          </p:nvPr>
        </p:nvSpPr>
        <p:spPr>
          <a:xfrm>
            <a:off x="307544" y="0"/>
            <a:ext cx="10506636" cy="993869"/>
          </a:xfrm>
        </p:spPr>
        <p:txBody>
          <a:bodyPr/>
          <a:lstStyle/>
          <a:p>
            <a:r>
              <a:rPr lang="en-US" dirty="0">
                <a:latin typeface="Arial"/>
                <a:cs typeface="Arial"/>
              </a:rPr>
              <a:t>Precipitation</a:t>
            </a:r>
            <a:endParaRPr lang="en-US" dirty="0"/>
          </a:p>
        </p:txBody>
      </p:sp>
      <p:pic>
        <p:nvPicPr>
          <p:cNvPr id="3" name="Picture 2" descr="A screenshot of a graph&#10;&#10;AI-generated content may be incorrect.">
            <a:extLst>
              <a:ext uri="{FF2B5EF4-FFF2-40B4-BE49-F238E27FC236}">
                <a16:creationId xmlns:a16="http://schemas.microsoft.com/office/drawing/2014/main" id="{721902CE-57D5-4946-EF3B-1C9EE718D9AC}"/>
              </a:ext>
            </a:extLst>
          </p:cNvPr>
          <p:cNvPicPr>
            <a:picLocks noChangeAspect="1"/>
          </p:cNvPicPr>
          <p:nvPr/>
        </p:nvPicPr>
        <p:blipFill>
          <a:blip r:embed="rId2"/>
          <a:stretch>
            <a:fillRect/>
          </a:stretch>
        </p:blipFill>
        <p:spPr>
          <a:xfrm>
            <a:off x="3581400" y="329675"/>
            <a:ext cx="7772400" cy="6198649"/>
          </a:xfrm>
          <a:prstGeom prst="rect">
            <a:avLst/>
          </a:prstGeom>
        </p:spPr>
      </p:pic>
      <p:sp>
        <p:nvSpPr>
          <p:cNvPr id="5" name="TextBox 4">
            <a:extLst>
              <a:ext uri="{FF2B5EF4-FFF2-40B4-BE49-F238E27FC236}">
                <a16:creationId xmlns:a16="http://schemas.microsoft.com/office/drawing/2014/main" id="{124AFC6C-6F5B-06E4-4A90-3CCEE3B65B7F}"/>
              </a:ext>
            </a:extLst>
          </p:cNvPr>
          <p:cNvSpPr txBox="1"/>
          <p:nvPr/>
        </p:nvSpPr>
        <p:spPr>
          <a:xfrm>
            <a:off x="298580" y="2957448"/>
            <a:ext cx="3273314" cy="286232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B-L. Individual models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Stippling: &gt;90% of runs agree on the sign</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Change PI – PD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PI period: 1850-1884</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PD period: 1980-2014</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PI includes all experiments (hist, GHG, </a:t>
            </a:r>
            <a:r>
              <a:rPr lang="en-US" err="1">
                <a:latin typeface="Arial" panose="020B0604020202020204" pitchFamily="34" charset="0"/>
                <a:cs typeface="Arial" panose="020B0604020202020204" pitchFamily="34" charset="0"/>
              </a:rPr>
              <a:t>aer</a:t>
            </a:r>
            <a:r>
              <a:rPr lang="en-US">
                <a:latin typeface="Arial" panose="020B0604020202020204" pitchFamily="34" charset="0"/>
                <a:cs typeface="Arial" panose="020B0604020202020204" pitchFamily="34" charset="0"/>
              </a:rPr>
              <a:t>, totalO3)</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PD includes only noted experiments (upper right)</a:t>
            </a:r>
          </a:p>
        </p:txBody>
      </p:sp>
      <p:sp>
        <p:nvSpPr>
          <p:cNvPr id="6" name="TextBox 5">
            <a:extLst>
              <a:ext uri="{FF2B5EF4-FFF2-40B4-BE49-F238E27FC236}">
                <a16:creationId xmlns:a16="http://schemas.microsoft.com/office/drawing/2014/main" id="{AC93ECCF-D49F-E089-2F81-5178EBD2DBF0}"/>
              </a:ext>
            </a:extLst>
          </p:cNvPr>
          <p:cNvSpPr txBox="1"/>
          <p:nvPr/>
        </p:nvSpPr>
        <p:spPr>
          <a:xfrm>
            <a:off x="308086" y="992064"/>
            <a:ext cx="3273314" cy="1477328"/>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A. Multi-model mean: average the ensemble means</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Stippling: &gt;80% of model ensemble means agree on the sign</a:t>
            </a:r>
          </a:p>
        </p:txBody>
      </p:sp>
    </p:spTree>
    <p:extLst>
      <p:ext uri="{BB962C8B-B14F-4D97-AF65-F5344CB8AC3E}">
        <p14:creationId xmlns:p14="http://schemas.microsoft.com/office/powerpoint/2010/main" val="3302922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C42705-83ED-603F-6E2B-4C1FB0E99EB6}"/>
              </a:ext>
            </a:extLst>
          </p:cNvPr>
          <p:cNvPicPr>
            <a:picLocks noChangeAspect="1"/>
          </p:cNvPicPr>
          <p:nvPr/>
        </p:nvPicPr>
        <p:blipFill>
          <a:blip r:embed="rId2"/>
          <a:stretch>
            <a:fillRect/>
          </a:stretch>
        </p:blipFill>
        <p:spPr>
          <a:xfrm>
            <a:off x="4531446" y="2372871"/>
            <a:ext cx="7454890" cy="2088971"/>
          </a:xfrm>
          <a:prstGeom prst="rect">
            <a:avLst/>
          </a:prstGeom>
        </p:spPr>
      </p:pic>
      <p:pic>
        <p:nvPicPr>
          <p:cNvPr id="5" name="Google Shape;190;p29">
            <a:extLst>
              <a:ext uri="{FF2B5EF4-FFF2-40B4-BE49-F238E27FC236}">
                <a16:creationId xmlns:a16="http://schemas.microsoft.com/office/drawing/2014/main" id="{6254D441-2227-2C7E-00EC-C36205153C04}"/>
              </a:ext>
            </a:extLst>
          </p:cNvPr>
          <p:cNvPicPr preferRelativeResize="0">
            <a:picLocks noChangeAspect="1"/>
          </p:cNvPicPr>
          <p:nvPr/>
        </p:nvPicPr>
        <p:blipFill>
          <a:blip r:embed="rId3">
            <a:alphaModFix/>
          </a:blip>
          <a:stretch>
            <a:fillRect/>
          </a:stretch>
        </p:blipFill>
        <p:spPr>
          <a:xfrm>
            <a:off x="4532945" y="4584759"/>
            <a:ext cx="7453391" cy="2088971"/>
          </a:xfrm>
          <a:prstGeom prst="rect">
            <a:avLst/>
          </a:prstGeom>
          <a:noFill/>
          <a:ln>
            <a:noFill/>
          </a:ln>
        </p:spPr>
      </p:pic>
      <p:pic>
        <p:nvPicPr>
          <p:cNvPr id="6" name="Google Shape;191;p29">
            <a:extLst>
              <a:ext uri="{FF2B5EF4-FFF2-40B4-BE49-F238E27FC236}">
                <a16:creationId xmlns:a16="http://schemas.microsoft.com/office/drawing/2014/main" id="{CD118AAA-426A-49F1-30D3-6F51ABAD6B26}"/>
              </a:ext>
            </a:extLst>
          </p:cNvPr>
          <p:cNvPicPr preferRelativeResize="0">
            <a:picLocks noChangeAspect="1"/>
          </p:cNvPicPr>
          <p:nvPr/>
        </p:nvPicPr>
        <p:blipFill>
          <a:blip r:embed="rId4">
            <a:alphaModFix/>
          </a:blip>
          <a:stretch>
            <a:fillRect/>
          </a:stretch>
        </p:blipFill>
        <p:spPr>
          <a:xfrm>
            <a:off x="4531446" y="319811"/>
            <a:ext cx="7330798" cy="2011680"/>
          </a:xfrm>
          <a:prstGeom prst="rect">
            <a:avLst/>
          </a:prstGeom>
          <a:noFill/>
          <a:ln>
            <a:noFill/>
          </a:ln>
        </p:spPr>
      </p:pic>
      <p:sp>
        <p:nvSpPr>
          <p:cNvPr id="7" name="TextBox 5">
            <a:extLst>
              <a:ext uri="{FF2B5EF4-FFF2-40B4-BE49-F238E27FC236}">
                <a16:creationId xmlns:a16="http://schemas.microsoft.com/office/drawing/2014/main" id="{0FF124DA-83E6-0051-1530-C231DDAC6A5B}"/>
              </a:ext>
            </a:extLst>
          </p:cNvPr>
          <p:cNvSpPr txBox="1"/>
          <p:nvPr/>
        </p:nvSpPr>
        <p:spPr>
          <a:xfrm>
            <a:off x="6175817" y="4438739"/>
            <a:ext cx="3729098" cy="369332"/>
          </a:xfrm>
          <a:prstGeom prst="rect">
            <a:avLst/>
          </a:prstGeom>
          <a:solidFill>
            <a:schemeClr val="bg1"/>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Multi-ensemble mean aerosol response</a:t>
            </a:r>
          </a:p>
        </p:txBody>
      </p:sp>
      <p:sp>
        <p:nvSpPr>
          <p:cNvPr id="8" name="TextBox 8">
            <a:extLst>
              <a:ext uri="{FF2B5EF4-FFF2-40B4-BE49-F238E27FC236}">
                <a16:creationId xmlns:a16="http://schemas.microsoft.com/office/drawing/2014/main" id="{C6D7F046-7613-D787-0A1F-67368538CF05}"/>
              </a:ext>
            </a:extLst>
          </p:cNvPr>
          <p:cNvSpPr txBox="1"/>
          <p:nvPr/>
        </p:nvSpPr>
        <p:spPr>
          <a:xfrm>
            <a:off x="6226408" y="2249954"/>
            <a:ext cx="3627916" cy="369332"/>
          </a:xfrm>
          <a:prstGeom prst="rect">
            <a:avLst/>
          </a:prstGeom>
          <a:solidFill>
            <a:schemeClr val="bg1"/>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Multi-ensemble mean GHGs response</a:t>
            </a:r>
          </a:p>
        </p:txBody>
      </p:sp>
      <p:sp>
        <p:nvSpPr>
          <p:cNvPr id="10" name="Title 1">
            <a:extLst>
              <a:ext uri="{FF2B5EF4-FFF2-40B4-BE49-F238E27FC236}">
                <a16:creationId xmlns:a16="http://schemas.microsoft.com/office/drawing/2014/main" id="{1199F0C4-CDF9-6D80-BAD5-2AB55D39A3C2}"/>
              </a:ext>
            </a:extLst>
          </p:cNvPr>
          <p:cNvSpPr>
            <a:spLocks noGrp="1"/>
          </p:cNvSpPr>
          <p:nvPr>
            <p:ph type="title"/>
          </p:nvPr>
        </p:nvSpPr>
        <p:spPr>
          <a:xfrm>
            <a:off x="307544" y="0"/>
            <a:ext cx="10506636" cy="993869"/>
          </a:xfrm>
        </p:spPr>
        <p:txBody>
          <a:bodyPr/>
          <a:lstStyle/>
          <a:p>
            <a:r>
              <a:rPr lang="en-US" dirty="0">
                <a:latin typeface="Arial"/>
                <a:cs typeface="Arial"/>
              </a:rPr>
              <a:t>Precipitation</a:t>
            </a:r>
            <a:endParaRPr lang="en-US" dirty="0"/>
          </a:p>
        </p:txBody>
      </p:sp>
      <p:pic>
        <p:nvPicPr>
          <p:cNvPr id="11" name="Picture 10">
            <a:extLst>
              <a:ext uri="{FF2B5EF4-FFF2-40B4-BE49-F238E27FC236}">
                <a16:creationId xmlns:a16="http://schemas.microsoft.com/office/drawing/2014/main" id="{F5D84049-4E9A-DDF7-523C-29D492736D86}"/>
              </a:ext>
            </a:extLst>
          </p:cNvPr>
          <p:cNvPicPr>
            <a:picLocks noChangeAspect="1"/>
          </p:cNvPicPr>
          <p:nvPr/>
        </p:nvPicPr>
        <p:blipFill>
          <a:blip r:embed="rId5"/>
          <a:stretch>
            <a:fillRect/>
          </a:stretch>
        </p:blipFill>
        <p:spPr>
          <a:xfrm>
            <a:off x="306355" y="959985"/>
            <a:ext cx="4114800" cy="2543175"/>
          </a:xfrm>
          <a:prstGeom prst="rect">
            <a:avLst/>
          </a:prstGeom>
        </p:spPr>
      </p:pic>
      <p:pic>
        <p:nvPicPr>
          <p:cNvPr id="12" name="Picture 11" descr="A graph of different colored lines&#10;&#10;AI-generated content may be incorrect.">
            <a:extLst>
              <a:ext uri="{FF2B5EF4-FFF2-40B4-BE49-F238E27FC236}">
                <a16:creationId xmlns:a16="http://schemas.microsoft.com/office/drawing/2014/main" id="{0C61CE2A-91B9-EFFF-07F2-BA618C3663D6}"/>
              </a:ext>
            </a:extLst>
          </p:cNvPr>
          <p:cNvPicPr>
            <a:picLocks noChangeAspect="1"/>
          </p:cNvPicPr>
          <p:nvPr/>
        </p:nvPicPr>
        <p:blipFill>
          <a:blip r:embed="rId6"/>
          <a:srcRect l="33110" t="-672" r="33855" b="230"/>
          <a:stretch>
            <a:fillRect/>
          </a:stretch>
        </p:blipFill>
        <p:spPr>
          <a:xfrm>
            <a:off x="683662" y="3348451"/>
            <a:ext cx="3442374" cy="3396320"/>
          </a:xfrm>
          <a:prstGeom prst="rect">
            <a:avLst/>
          </a:prstGeom>
        </p:spPr>
      </p:pic>
    </p:spTree>
    <p:extLst>
      <p:ext uri="{BB962C8B-B14F-4D97-AF65-F5344CB8AC3E}">
        <p14:creationId xmlns:p14="http://schemas.microsoft.com/office/powerpoint/2010/main" val="1854021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F6F0B-5191-B9DF-5A08-174589F06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36BCF-94E3-68B9-12AA-DCADBD526307}"/>
              </a:ext>
            </a:extLst>
          </p:cNvPr>
          <p:cNvSpPr>
            <a:spLocks noGrp="1"/>
          </p:cNvSpPr>
          <p:nvPr>
            <p:ph type="title"/>
          </p:nvPr>
        </p:nvSpPr>
        <p:spPr>
          <a:xfrm>
            <a:off x="298580" y="0"/>
            <a:ext cx="10515600" cy="1325563"/>
          </a:xfrm>
        </p:spPr>
        <p:txBody>
          <a:bodyPr/>
          <a:lstStyle/>
          <a:p>
            <a:r>
              <a:rPr lang="en-US">
                <a:latin typeface="Arial" panose="020B0604020202020204" pitchFamily="34" charset="0"/>
                <a:cs typeface="Arial" panose="020B0604020202020204" pitchFamily="34" charset="0"/>
              </a:rPr>
              <a:t>Precipitation index</a:t>
            </a:r>
          </a:p>
        </p:txBody>
      </p:sp>
      <p:pic>
        <p:nvPicPr>
          <p:cNvPr id="4" name="图片 12">
            <a:extLst>
              <a:ext uri="{FF2B5EF4-FFF2-40B4-BE49-F238E27FC236}">
                <a16:creationId xmlns:a16="http://schemas.microsoft.com/office/drawing/2014/main" id="{AFD781B4-D6EA-A879-7606-F2E553C65C2D}"/>
              </a:ext>
            </a:extLst>
          </p:cNvPr>
          <p:cNvPicPr>
            <a:picLocks noChangeAspect="1"/>
          </p:cNvPicPr>
          <p:nvPr/>
        </p:nvPicPr>
        <p:blipFill>
          <a:blip r:embed="rId2"/>
          <a:stretch>
            <a:fillRect/>
          </a:stretch>
        </p:blipFill>
        <p:spPr>
          <a:xfrm>
            <a:off x="298580" y="1694895"/>
            <a:ext cx="5612909" cy="4999495"/>
          </a:xfrm>
          <a:prstGeom prst="rect">
            <a:avLst/>
          </a:prstGeom>
        </p:spPr>
      </p:pic>
      <p:pic>
        <p:nvPicPr>
          <p:cNvPr id="5" name="Picture 4">
            <a:extLst>
              <a:ext uri="{FF2B5EF4-FFF2-40B4-BE49-F238E27FC236}">
                <a16:creationId xmlns:a16="http://schemas.microsoft.com/office/drawing/2014/main" id="{EDBE00E1-1259-4BDC-BD9E-6D55561A5A44}"/>
              </a:ext>
            </a:extLst>
          </p:cNvPr>
          <p:cNvPicPr>
            <a:picLocks noChangeAspect="1"/>
          </p:cNvPicPr>
          <p:nvPr/>
        </p:nvPicPr>
        <p:blipFill>
          <a:blip r:embed="rId3"/>
          <a:stretch>
            <a:fillRect/>
          </a:stretch>
        </p:blipFill>
        <p:spPr>
          <a:xfrm>
            <a:off x="6280512" y="148090"/>
            <a:ext cx="5235019" cy="2525218"/>
          </a:xfrm>
          <a:prstGeom prst="rect">
            <a:avLst/>
          </a:prstGeom>
        </p:spPr>
      </p:pic>
      <p:pic>
        <p:nvPicPr>
          <p:cNvPr id="6" name="图片 10">
            <a:extLst>
              <a:ext uri="{FF2B5EF4-FFF2-40B4-BE49-F238E27FC236}">
                <a16:creationId xmlns:a16="http://schemas.microsoft.com/office/drawing/2014/main" id="{3DFAA81B-B4FB-2C87-2D37-5DE2B0630783}"/>
              </a:ext>
            </a:extLst>
          </p:cNvPr>
          <p:cNvPicPr>
            <a:picLocks noChangeAspect="1"/>
          </p:cNvPicPr>
          <p:nvPr/>
        </p:nvPicPr>
        <p:blipFill>
          <a:blip r:embed="rId4"/>
          <a:stretch>
            <a:fillRect/>
          </a:stretch>
        </p:blipFill>
        <p:spPr>
          <a:xfrm>
            <a:off x="6280512" y="2673308"/>
            <a:ext cx="5235019" cy="4170990"/>
          </a:xfrm>
          <a:prstGeom prst="rect">
            <a:avLst/>
          </a:prstGeom>
        </p:spPr>
      </p:pic>
      <p:sp>
        <p:nvSpPr>
          <p:cNvPr id="8" name="TextBox 7">
            <a:extLst>
              <a:ext uri="{FF2B5EF4-FFF2-40B4-BE49-F238E27FC236}">
                <a16:creationId xmlns:a16="http://schemas.microsoft.com/office/drawing/2014/main" id="{872A78B0-6FA7-C934-E301-36C13F910D37}"/>
              </a:ext>
            </a:extLst>
          </p:cNvPr>
          <p:cNvSpPr txBox="1"/>
          <p:nvPr/>
        </p:nvSpPr>
        <p:spPr>
          <a:xfrm>
            <a:off x="836065" y="1325563"/>
            <a:ext cx="4737248"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Greater consistency in this index</a:t>
            </a:r>
          </a:p>
        </p:txBody>
      </p:sp>
    </p:spTree>
    <p:extLst>
      <p:ext uri="{BB962C8B-B14F-4D97-AF65-F5344CB8AC3E}">
        <p14:creationId xmlns:p14="http://schemas.microsoft.com/office/powerpoint/2010/main" val="4251528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EA0B-FBB5-0FC1-E828-7F95C01A8EC3}"/>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D11709F0-8BEF-EC2B-76CA-63A1C3AF788A}"/>
              </a:ext>
            </a:extLst>
          </p:cNvPr>
          <p:cNvSpPr>
            <a:spLocks noGrp="1"/>
          </p:cNvSpPr>
          <p:nvPr>
            <p:ph idx="1"/>
          </p:nvPr>
        </p:nvSpPr>
        <p:spPr/>
        <p:txBody>
          <a:bodyPr/>
          <a:lstStyle/>
          <a:p>
            <a:endParaRPr lang="en-CN"/>
          </a:p>
        </p:txBody>
      </p:sp>
      <p:pic>
        <p:nvPicPr>
          <p:cNvPr id="6" name="Picture 5">
            <a:extLst>
              <a:ext uri="{FF2B5EF4-FFF2-40B4-BE49-F238E27FC236}">
                <a16:creationId xmlns:a16="http://schemas.microsoft.com/office/drawing/2014/main" id="{76B529D3-249F-1008-E03D-CACB16DCAF2B}"/>
              </a:ext>
            </a:extLst>
          </p:cNvPr>
          <p:cNvPicPr>
            <a:picLocks noChangeAspect="1"/>
          </p:cNvPicPr>
          <p:nvPr/>
        </p:nvPicPr>
        <p:blipFill>
          <a:blip r:embed="rId2"/>
          <a:stretch>
            <a:fillRect/>
          </a:stretch>
        </p:blipFill>
        <p:spPr>
          <a:xfrm>
            <a:off x="611579" y="551665"/>
            <a:ext cx="10978737" cy="5764567"/>
          </a:xfrm>
          <a:prstGeom prst="rect">
            <a:avLst/>
          </a:prstGeom>
        </p:spPr>
      </p:pic>
    </p:spTree>
    <p:extLst>
      <p:ext uri="{BB962C8B-B14F-4D97-AF65-F5344CB8AC3E}">
        <p14:creationId xmlns:p14="http://schemas.microsoft.com/office/powerpoint/2010/main" val="374635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C7CC-14EF-6CF3-AD46-BA017156F949}"/>
              </a:ext>
            </a:extLst>
          </p:cNvPr>
          <p:cNvSpPr>
            <a:spLocks noGrp="1"/>
          </p:cNvSpPr>
          <p:nvPr>
            <p:ph type="title"/>
          </p:nvPr>
        </p:nvSpPr>
        <p:spPr/>
        <p:txBody>
          <a:bodyPr/>
          <a:lstStyle/>
          <a:p>
            <a:r>
              <a:rPr lang="en-CN"/>
              <a:t>Models: the hierarchy</a:t>
            </a:r>
          </a:p>
        </p:txBody>
      </p:sp>
      <p:sp>
        <p:nvSpPr>
          <p:cNvPr id="3" name="Content Placeholder 2">
            <a:extLst>
              <a:ext uri="{FF2B5EF4-FFF2-40B4-BE49-F238E27FC236}">
                <a16:creationId xmlns:a16="http://schemas.microsoft.com/office/drawing/2014/main" id="{D2D42721-FC62-13F6-595D-A9BC017163D7}"/>
              </a:ext>
            </a:extLst>
          </p:cNvPr>
          <p:cNvSpPr>
            <a:spLocks noGrp="1"/>
          </p:cNvSpPr>
          <p:nvPr>
            <p:ph idx="1"/>
          </p:nvPr>
        </p:nvSpPr>
        <p:spPr/>
        <p:txBody>
          <a:bodyPr vert="horz" lIns="91440" tIns="45720" rIns="91440" bIns="45720" rtlCol="0" anchor="t">
            <a:normAutofit/>
          </a:bodyPr>
          <a:lstStyle/>
          <a:p>
            <a:r>
              <a:rPr lang="en-CN" dirty="0"/>
              <a:t>Global</a:t>
            </a:r>
          </a:p>
          <a:p>
            <a:r>
              <a:rPr lang="en-CN" dirty="0"/>
              <a:t>Regional</a:t>
            </a:r>
          </a:p>
          <a:p>
            <a:r>
              <a:rPr lang="en-CN"/>
              <a:t>Cloud-resolving</a:t>
            </a:r>
            <a:endParaRPr lang="en-CN" dirty="0"/>
          </a:p>
          <a:p>
            <a:r>
              <a:rPr lang="en-CN" dirty="0"/>
              <a:t>Large-eddy</a:t>
            </a:r>
          </a:p>
          <a:p>
            <a:r>
              <a:rPr lang="en-CN" dirty="0"/>
              <a:t>Level of complexity</a:t>
            </a:r>
          </a:p>
          <a:p>
            <a:r>
              <a:rPr lang="en-CN" dirty="0"/>
              <a:t>Aerosols? Chemistry?</a:t>
            </a:r>
          </a:p>
        </p:txBody>
      </p:sp>
      <p:pic>
        <p:nvPicPr>
          <p:cNvPr id="6" name="Picture 5">
            <a:extLst>
              <a:ext uri="{FF2B5EF4-FFF2-40B4-BE49-F238E27FC236}">
                <a16:creationId xmlns:a16="http://schemas.microsoft.com/office/drawing/2014/main" id="{08D9ECA5-F3C0-09CF-B096-157180AC3ABF}"/>
              </a:ext>
            </a:extLst>
          </p:cNvPr>
          <p:cNvPicPr>
            <a:picLocks noChangeAspect="1"/>
          </p:cNvPicPr>
          <p:nvPr/>
        </p:nvPicPr>
        <p:blipFill>
          <a:blip r:embed="rId2"/>
          <a:stretch>
            <a:fillRect/>
          </a:stretch>
        </p:blipFill>
        <p:spPr>
          <a:xfrm>
            <a:off x="4143737" y="1892099"/>
            <a:ext cx="7724173" cy="4867877"/>
          </a:xfrm>
          <a:prstGeom prst="rect">
            <a:avLst/>
          </a:prstGeom>
        </p:spPr>
      </p:pic>
    </p:spTree>
    <p:extLst>
      <p:ext uri="{BB962C8B-B14F-4D97-AF65-F5344CB8AC3E}">
        <p14:creationId xmlns:p14="http://schemas.microsoft.com/office/powerpoint/2010/main" val="2932875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9FE9-EC6C-8A95-2445-86C58BD3FD53}"/>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9F735CFD-2C2A-E010-8EC9-FBAEB982549F}"/>
              </a:ext>
            </a:extLst>
          </p:cNvPr>
          <p:cNvSpPr>
            <a:spLocks noGrp="1"/>
          </p:cNvSpPr>
          <p:nvPr>
            <p:ph idx="1"/>
          </p:nvPr>
        </p:nvSpPr>
        <p:spPr/>
        <p:txBody>
          <a:bodyPr/>
          <a:lstStyle/>
          <a:p>
            <a:endParaRPr lang="en-CN"/>
          </a:p>
        </p:txBody>
      </p:sp>
      <p:pic>
        <p:nvPicPr>
          <p:cNvPr id="6" name="Picture 5">
            <a:extLst>
              <a:ext uri="{FF2B5EF4-FFF2-40B4-BE49-F238E27FC236}">
                <a16:creationId xmlns:a16="http://schemas.microsoft.com/office/drawing/2014/main" id="{1D817D80-21E6-9E0B-35A2-198616D44577}"/>
              </a:ext>
            </a:extLst>
          </p:cNvPr>
          <p:cNvPicPr>
            <a:picLocks noChangeAspect="1"/>
          </p:cNvPicPr>
          <p:nvPr/>
        </p:nvPicPr>
        <p:blipFill>
          <a:blip r:embed="rId2"/>
          <a:stretch>
            <a:fillRect/>
          </a:stretch>
        </p:blipFill>
        <p:spPr>
          <a:xfrm>
            <a:off x="1066800" y="124077"/>
            <a:ext cx="9245048" cy="6609845"/>
          </a:xfrm>
          <a:prstGeom prst="rect">
            <a:avLst/>
          </a:prstGeom>
        </p:spPr>
      </p:pic>
    </p:spTree>
    <p:extLst>
      <p:ext uri="{BB962C8B-B14F-4D97-AF65-F5344CB8AC3E}">
        <p14:creationId xmlns:p14="http://schemas.microsoft.com/office/powerpoint/2010/main" val="3131827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6" name="Group 35">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37" name="Rectangle 36">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Rectangle 37">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40" name="Group 39">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41" name="Rectangle 40">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2" name="Rectangle 41">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44" name="Group 43">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45" name="Rectangle 44">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6" name="Rectangle 45">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0" name="Group 19">
            <a:extLst>
              <a:ext uri="{FF2B5EF4-FFF2-40B4-BE49-F238E27FC236}">
                <a16:creationId xmlns:a16="http://schemas.microsoft.com/office/drawing/2014/main" id="{C048E195-92FE-78B9-335C-8334B18ED955}"/>
              </a:ext>
            </a:extLst>
          </p:cNvPr>
          <p:cNvGrpSpPr/>
          <p:nvPr/>
        </p:nvGrpSpPr>
        <p:grpSpPr>
          <a:xfrm>
            <a:off x="782979" y="1824910"/>
            <a:ext cx="3056720" cy="4625865"/>
            <a:chOff x="782979" y="1824910"/>
            <a:chExt cx="3056720" cy="4625865"/>
          </a:xfrm>
        </p:grpSpPr>
        <p:pic>
          <p:nvPicPr>
            <p:cNvPr id="2" name="Picture 1">
              <a:extLst>
                <a:ext uri="{FF2B5EF4-FFF2-40B4-BE49-F238E27FC236}">
                  <a16:creationId xmlns:a16="http://schemas.microsoft.com/office/drawing/2014/main" id="{0539B043-E10D-C4A7-5035-8F9278C36753}"/>
                </a:ext>
              </a:extLst>
            </p:cNvPr>
            <p:cNvPicPr>
              <a:picLocks noChangeAspect="1"/>
            </p:cNvPicPr>
            <p:nvPr/>
          </p:nvPicPr>
          <p:blipFill>
            <a:blip r:embed="rId3"/>
            <a:stretch>
              <a:fillRect/>
            </a:stretch>
          </p:blipFill>
          <p:spPr>
            <a:xfrm>
              <a:off x="888939" y="2679971"/>
              <a:ext cx="2844800" cy="2832100"/>
            </a:xfrm>
            <a:prstGeom prst="rect">
              <a:avLst/>
            </a:prstGeom>
          </p:spPr>
        </p:pic>
        <p:sp>
          <p:nvSpPr>
            <p:cNvPr id="5" name="TextBox 4">
              <a:extLst>
                <a:ext uri="{FF2B5EF4-FFF2-40B4-BE49-F238E27FC236}">
                  <a16:creationId xmlns:a16="http://schemas.microsoft.com/office/drawing/2014/main" id="{2F8DEE4D-997D-227A-D5CE-ED081B6C1F32}"/>
                </a:ext>
              </a:extLst>
            </p:cNvPr>
            <p:cNvSpPr txBox="1"/>
            <p:nvPr/>
          </p:nvSpPr>
          <p:spPr>
            <a:xfrm>
              <a:off x="782979" y="6050665"/>
              <a:ext cx="30567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97132">
                      <a:lumMod val="50000"/>
                    </a:srgbClr>
                  </a:solidFill>
                  <a:effectLst/>
                  <a:uLnTx/>
                  <a:uFillTx/>
                  <a:latin typeface="Arial" panose="020B0604020202020204" pitchFamily="34" charset="0"/>
                  <a:ea typeface="Helvetica Neue Light" panose="02000403000000020004" pitchFamily="2" charset="0"/>
                  <a:cs typeface="Arial" panose="020B0604020202020204" pitchFamily="34" charset="0"/>
                </a:rPr>
                <a:t>How do monsoons vary?</a:t>
              </a:r>
            </a:p>
          </p:txBody>
        </p:sp>
        <p:sp>
          <p:nvSpPr>
            <p:cNvPr id="11" name="TextBox 10">
              <a:extLst>
                <a:ext uri="{FF2B5EF4-FFF2-40B4-BE49-F238E27FC236}">
                  <a16:creationId xmlns:a16="http://schemas.microsoft.com/office/drawing/2014/main" id="{E4BB1B67-6576-BE41-2E49-5F364E47C736}"/>
                </a:ext>
              </a:extLst>
            </p:cNvPr>
            <p:cNvSpPr txBox="1"/>
            <p:nvPr/>
          </p:nvSpPr>
          <p:spPr>
            <a:xfrm>
              <a:off x="1042965" y="1824910"/>
              <a:ext cx="25367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Helvetica Neue Light" panose="02000403000000020004" pitchFamily="2" charset="0"/>
                  <a:cs typeface="Arial" panose="020B0604020202020204" pitchFamily="34" charset="0"/>
                </a:rPr>
                <a:t>Many realizations of each model scenario</a:t>
              </a:r>
            </a:p>
          </p:txBody>
        </p:sp>
      </p:grpSp>
      <p:sp>
        <p:nvSpPr>
          <p:cNvPr id="14" name="TextBox 13">
            <a:extLst>
              <a:ext uri="{FF2B5EF4-FFF2-40B4-BE49-F238E27FC236}">
                <a16:creationId xmlns:a16="http://schemas.microsoft.com/office/drawing/2014/main" id="{A5B28CBC-A441-EE4D-A20E-F0FBD3436764}"/>
              </a:ext>
            </a:extLst>
          </p:cNvPr>
          <p:cNvSpPr txBox="1"/>
          <p:nvPr/>
        </p:nvSpPr>
        <p:spPr>
          <a:xfrm>
            <a:off x="572566" y="1154516"/>
            <a:ext cx="34775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Helvetica Neue Light" panose="02000403000000020004" pitchFamily="2" charset="0"/>
                <a:cs typeface="Arial" panose="020B0604020202020204" pitchFamily="34" charset="0"/>
              </a:rPr>
              <a:t>LARGE ENSEMBLE</a:t>
            </a:r>
          </a:p>
        </p:txBody>
      </p:sp>
      <p:grpSp>
        <p:nvGrpSpPr>
          <p:cNvPr id="21" name="Group 20">
            <a:extLst>
              <a:ext uri="{FF2B5EF4-FFF2-40B4-BE49-F238E27FC236}">
                <a16:creationId xmlns:a16="http://schemas.microsoft.com/office/drawing/2014/main" id="{22CA61AC-BE82-3784-16EB-BB5AD8F40E1B}"/>
              </a:ext>
            </a:extLst>
          </p:cNvPr>
          <p:cNvGrpSpPr/>
          <p:nvPr/>
        </p:nvGrpSpPr>
        <p:grpSpPr>
          <a:xfrm>
            <a:off x="4204962" y="1821020"/>
            <a:ext cx="3782069" cy="4629755"/>
            <a:chOff x="4204962" y="1821020"/>
            <a:chExt cx="3782069" cy="4629755"/>
          </a:xfrm>
        </p:grpSpPr>
        <p:pic>
          <p:nvPicPr>
            <p:cNvPr id="3" name="Picture 2">
              <a:extLst>
                <a:ext uri="{FF2B5EF4-FFF2-40B4-BE49-F238E27FC236}">
                  <a16:creationId xmlns:a16="http://schemas.microsoft.com/office/drawing/2014/main" id="{02BEB52B-BF37-461C-75CE-FD9D10D2EB4F}"/>
                </a:ext>
              </a:extLst>
            </p:cNvPr>
            <p:cNvPicPr>
              <a:picLocks noChangeAspect="1"/>
            </p:cNvPicPr>
            <p:nvPr/>
          </p:nvPicPr>
          <p:blipFill>
            <a:blip r:embed="rId4"/>
            <a:stretch>
              <a:fillRect/>
            </a:stretch>
          </p:blipFill>
          <p:spPr>
            <a:xfrm>
              <a:off x="4657957" y="2639432"/>
              <a:ext cx="2876081" cy="2867203"/>
            </a:xfrm>
            <a:prstGeom prst="rect">
              <a:avLst/>
            </a:prstGeom>
          </p:spPr>
        </p:pic>
        <p:sp>
          <p:nvSpPr>
            <p:cNvPr id="6" name="TextBox 5">
              <a:extLst>
                <a:ext uri="{FF2B5EF4-FFF2-40B4-BE49-F238E27FC236}">
                  <a16:creationId xmlns:a16="http://schemas.microsoft.com/office/drawing/2014/main" id="{1F897A98-1D63-691F-A7FD-042FAE308493}"/>
                </a:ext>
              </a:extLst>
            </p:cNvPr>
            <p:cNvSpPr txBox="1"/>
            <p:nvPr/>
          </p:nvSpPr>
          <p:spPr>
            <a:xfrm>
              <a:off x="4534972" y="1821020"/>
              <a:ext cx="318166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Helvetica Neue Light" panose="02000403000000020004" pitchFamily="2" charset="0"/>
                  <a:cs typeface="Arial" panose="020B0604020202020204" pitchFamily="34" charset="0"/>
                </a:rPr>
                <a:t>Each scenario includes only a single forcing agent</a:t>
              </a:r>
            </a:p>
          </p:txBody>
        </p:sp>
        <p:sp>
          <p:nvSpPr>
            <p:cNvPr id="12" name="TextBox 11">
              <a:extLst>
                <a:ext uri="{FF2B5EF4-FFF2-40B4-BE49-F238E27FC236}">
                  <a16:creationId xmlns:a16="http://schemas.microsoft.com/office/drawing/2014/main" id="{85EEEED2-1582-CF6F-4193-14BE0A94FA27}"/>
                </a:ext>
              </a:extLst>
            </p:cNvPr>
            <p:cNvSpPr txBox="1"/>
            <p:nvPr/>
          </p:nvSpPr>
          <p:spPr>
            <a:xfrm>
              <a:off x="4204962" y="6050665"/>
              <a:ext cx="378206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97132">
                      <a:lumMod val="50000"/>
                    </a:srgbClr>
                  </a:solidFill>
                  <a:effectLst/>
                  <a:uLnTx/>
                  <a:uFillTx/>
                  <a:latin typeface="Arial" panose="020B0604020202020204" pitchFamily="34" charset="0"/>
                  <a:ea typeface="Helvetica Neue Light" panose="02000403000000020004" pitchFamily="2" charset="0"/>
                  <a:cs typeface="Arial" panose="020B0604020202020204" pitchFamily="34" charset="0"/>
                </a:rPr>
                <a:t>Why have monsoons changed?</a:t>
              </a:r>
            </a:p>
          </p:txBody>
        </p:sp>
      </p:grpSp>
      <p:sp>
        <p:nvSpPr>
          <p:cNvPr id="15" name="TextBox 14">
            <a:extLst>
              <a:ext uri="{FF2B5EF4-FFF2-40B4-BE49-F238E27FC236}">
                <a16:creationId xmlns:a16="http://schemas.microsoft.com/office/drawing/2014/main" id="{011DD027-DE79-4358-6171-812BFABEA3D1}"/>
              </a:ext>
            </a:extLst>
          </p:cNvPr>
          <p:cNvSpPr txBox="1"/>
          <p:nvPr/>
        </p:nvSpPr>
        <p:spPr>
          <a:xfrm>
            <a:off x="4357224" y="1154516"/>
            <a:ext cx="34775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Helvetica Neue Light" panose="02000403000000020004" pitchFamily="2" charset="0"/>
                <a:cs typeface="Arial" panose="020B0604020202020204" pitchFamily="34" charset="0"/>
              </a:rPr>
              <a:t>SINGLE FORCING</a:t>
            </a:r>
          </a:p>
        </p:txBody>
      </p:sp>
      <p:grpSp>
        <p:nvGrpSpPr>
          <p:cNvPr id="22" name="Group 21">
            <a:extLst>
              <a:ext uri="{FF2B5EF4-FFF2-40B4-BE49-F238E27FC236}">
                <a16:creationId xmlns:a16="http://schemas.microsoft.com/office/drawing/2014/main" id="{F24F4984-984C-68AC-6CD0-35FC15CDE358}"/>
              </a:ext>
            </a:extLst>
          </p:cNvPr>
          <p:cNvGrpSpPr/>
          <p:nvPr/>
        </p:nvGrpSpPr>
        <p:grpSpPr>
          <a:xfrm>
            <a:off x="8015657" y="1824910"/>
            <a:ext cx="3715616" cy="4625865"/>
            <a:chOff x="8015657" y="1824910"/>
            <a:chExt cx="3715616" cy="4625865"/>
          </a:xfrm>
        </p:grpSpPr>
        <p:pic>
          <p:nvPicPr>
            <p:cNvPr id="4" name="Picture 3">
              <a:extLst>
                <a:ext uri="{FF2B5EF4-FFF2-40B4-BE49-F238E27FC236}">
                  <a16:creationId xmlns:a16="http://schemas.microsoft.com/office/drawing/2014/main" id="{C616FE04-D192-4F05-9D5E-32788D6951A1}"/>
                </a:ext>
              </a:extLst>
            </p:cNvPr>
            <p:cNvPicPr>
              <a:picLocks noChangeAspect="1"/>
            </p:cNvPicPr>
            <p:nvPr/>
          </p:nvPicPr>
          <p:blipFill>
            <a:blip r:embed="rId5"/>
            <a:stretch>
              <a:fillRect/>
            </a:stretch>
          </p:blipFill>
          <p:spPr>
            <a:xfrm>
              <a:off x="8458259" y="2679971"/>
              <a:ext cx="2844800" cy="2832100"/>
            </a:xfrm>
            <a:prstGeom prst="rect">
              <a:avLst/>
            </a:prstGeom>
          </p:spPr>
        </p:pic>
        <p:sp>
          <p:nvSpPr>
            <p:cNvPr id="9" name="TextBox 8">
              <a:extLst>
                <a:ext uri="{FF2B5EF4-FFF2-40B4-BE49-F238E27FC236}">
                  <a16:creationId xmlns:a16="http://schemas.microsoft.com/office/drawing/2014/main" id="{9BA5F4B2-C00F-4E01-31C1-B4B6A2C1F8C0}"/>
                </a:ext>
              </a:extLst>
            </p:cNvPr>
            <p:cNvSpPr txBox="1"/>
            <p:nvPr/>
          </p:nvSpPr>
          <p:spPr>
            <a:xfrm>
              <a:off x="8015657" y="6050665"/>
              <a:ext cx="37156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97132">
                      <a:lumMod val="50000"/>
                    </a:srgbClr>
                  </a:solidFill>
                  <a:effectLst/>
                  <a:uLnTx/>
                  <a:uFillTx/>
                  <a:latin typeface="Arial" panose="020B0604020202020204" pitchFamily="34" charset="0"/>
                  <a:ea typeface="Helvetica Neue Light" panose="02000403000000020004" pitchFamily="2" charset="0"/>
                  <a:cs typeface="Arial" panose="020B0604020202020204" pitchFamily="34" charset="0"/>
                </a:rPr>
                <a:t>Where do models agree?</a:t>
              </a:r>
            </a:p>
          </p:txBody>
        </p:sp>
        <p:sp>
          <p:nvSpPr>
            <p:cNvPr id="13" name="TextBox 12">
              <a:extLst>
                <a:ext uri="{FF2B5EF4-FFF2-40B4-BE49-F238E27FC236}">
                  <a16:creationId xmlns:a16="http://schemas.microsoft.com/office/drawing/2014/main" id="{BA010BDE-4A14-AAC3-FC0E-FF8CACFB43FF}"/>
                </a:ext>
              </a:extLst>
            </p:cNvPr>
            <p:cNvSpPr txBox="1"/>
            <p:nvPr/>
          </p:nvSpPr>
          <p:spPr>
            <a:xfrm>
              <a:off x="8287807" y="1824910"/>
              <a:ext cx="321507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Helvetica Neue Light" panose="02000403000000020004" pitchFamily="2" charset="0"/>
                  <a:cs typeface="Arial" panose="020B0604020202020204" pitchFamily="34" charset="0"/>
                </a:rPr>
                <a:t>Many different climate models are considered</a:t>
              </a:r>
            </a:p>
          </p:txBody>
        </p:sp>
      </p:grpSp>
      <p:sp>
        <p:nvSpPr>
          <p:cNvPr id="16" name="TextBox 15">
            <a:extLst>
              <a:ext uri="{FF2B5EF4-FFF2-40B4-BE49-F238E27FC236}">
                <a16:creationId xmlns:a16="http://schemas.microsoft.com/office/drawing/2014/main" id="{A75F131E-5CBA-951A-CB77-A65D60BFE733}"/>
              </a:ext>
            </a:extLst>
          </p:cNvPr>
          <p:cNvSpPr txBox="1"/>
          <p:nvPr/>
        </p:nvSpPr>
        <p:spPr>
          <a:xfrm>
            <a:off x="8141888" y="1154516"/>
            <a:ext cx="34775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Helvetica Neue Light" panose="02000403000000020004" pitchFamily="2" charset="0"/>
                <a:cs typeface="Arial" panose="020B0604020202020204" pitchFamily="34" charset="0"/>
              </a:rPr>
              <a:t>MIP</a:t>
            </a:r>
          </a:p>
        </p:txBody>
      </p:sp>
      <p:sp>
        <p:nvSpPr>
          <p:cNvPr id="7" name="TextBox 6">
            <a:extLst>
              <a:ext uri="{FF2B5EF4-FFF2-40B4-BE49-F238E27FC236}">
                <a16:creationId xmlns:a16="http://schemas.microsoft.com/office/drawing/2014/main" id="{AE4B1CD4-3CA3-DEDC-432C-A62FFA78E67E}"/>
              </a:ext>
            </a:extLst>
          </p:cNvPr>
          <p:cNvSpPr txBox="1"/>
          <p:nvPr/>
        </p:nvSpPr>
        <p:spPr>
          <a:xfrm>
            <a:off x="888939" y="48553"/>
            <a:ext cx="6096000" cy="615618"/>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LEADER + EPESC</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L</a:t>
            </a:r>
            <a:r>
              <a:rPr kumimoji="0" lang="en-US" sz="1400" b="1" i="0" u="none" strike="noStrike" kern="1200" cap="none" spc="0" normalizeH="0" baseline="0" noProof="0" dirty="0">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arge </a:t>
            </a:r>
            <a:r>
              <a:rPr kumimoji="0" lang="en-US" sz="1400" b="1" i="0" u="sng" strike="noStrike" kern="1200" cap="none" spc="0" normalizeH="0" baseline="0" noProof="0" dirty="0">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E</a:t>
            </a:r>
            <a:r>
              <a:rPr kumimoji="0" lang="en-US" sz="1400" b="1" i="0" u="none" strike="noStrike" kern="1200" cap="none" spc="0" normalizeH="0" baseline="0" noProof="0" dirty="0">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nsembles for </a:t>
            </a:r>
            <a:r>
              <a:rPr kumimoji="0" lang="en-US" sz="1400" b="1" i="0" u="sng" strike="noStrike" kern="1200" cap="none" spc="0" normalizeH="0" baseline="0" noProof="0" dirty="0">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A</a:t>
            </a:r>
            <a:r>
              <a:rPr kumimoji="0" lang="en-US" sz="1400" b="1" i="0" u="none" strike="noStrike" kern="1200" cap="none" spc="0" normalizeH="0" baseline="0" noProof="0" dirty="0">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ttribution of </a:t>
            </a:r>
            <a:r>
              <a:rPr kumimoji="0" lang="en-US" sz="1400" b="1" i="0" u="sng" strike="noStrike" kern="1200" cap="none" spc="0" normalizeH="0" baseline="0" noProof="0" dirty="0">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D</a:t>
            </a:r>
            <a:r>
              <a:rPr kumimoji="0" lang="en-US" sz="1400" b="1" i="0" u="none" strike="noStrike" kern="1200" cap="none" spc="0" normalizeH="0" baseline="0" noProof="0" dirty="0">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ynamically-driven </a:t>
            </a:r>
            <a:r>
              <a:rPr kumimoji="0" lang="en-US" sz="1400" b="1" i="0" u="sng" strike="noStrike" kern="1200" cap="none" spc="0" normalizeH="0" baseline="0" noProof="0" dirty="0" err="1">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E</a:t>
            </a:r>
            <a:r>
              <a:rPr kumimoji="0" lang="en-US" sz="1400" b="1" i="0" u="none" strike="noStrike" kern="1200" cap="none" spc="0" normalizeH="0" baseline="0" noProof="0" dirty="0" err="1">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xt</a:t>
            </a:r>
            <a:r>
              <a:rPr kumimoji="0" lang="en-US" sz="1400" b="1" i="0" u="sng" strike="noStrike" kern="1200" cap="none" spc="0" normalizeH="0" baseline="0" noProof="0" dirty="0" err="1">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R</a:t>
            </a:r>
            <a:r>
              <a:rPr kumimoji="0" lang="en-US" sz="1400" b="1" i="0" u="none" strike="noStrike" kern="1200" cap="none" spc="0" normalizeH="0" baseline="0" noProof="0" dirty="0" err="1">
                <a:ln>
                  <a:noFill/>
                </a:ln>
                <a:solidFill>
                  <a:srgbClr val="454541"/>
                </a:solidFill>
                <a:effectLst/>
                <a:uLnTx/>
                <a:uFillTx/>
                <a:latin typeface="Arial" panose="020B0604020202020204" pitchFamily="34" charset="0"/>
                <a:ea typeface="SimHei" panose="02010609060101010101" pitchFamily="49" charset="-122"/>
                <a:cs typeface="Arial" panose="020B0604020202020204" pitchFamily="34" charset="0"/>
              </a:rPr>
              <a:t>emes</a:t>
            </a:r>
            <a:endParaRPr kumimoji="0" lang="en-US" sz="1400" b="0" i="0" u="none" strike="noStrike" kern="1200" cap="none" spc="0" normalizeH="0" baseline="0" noProof="0" dirty="0">
              <a:ln>
                <a:noFill/>
              </a:ln>
              <a:solidFill>
                <a:srgbClr val="666660"/>
              </a:solidFill>
              <a:effectLst/>
              <a:uLnTx/>
              <a:uFillTx/>
              <a:latin typeface="Arial" panose="020B0604020202020204" pitchFamily="34" charset="0"/>
              <a:ea typeface="SimHei" panose="02010609060101010101" pitchFamily="49" charset="-122"/>
              <a:cs typeface="Arial" panose="020B0604020202020204" pitchFamily="34" charset="0"/>
            </a:endParaRPr>
          </a:p>
        </p:txBody>
      </p:sp>
      <p:pic>
        <p:nvPicPr>
          <p:cNvPr id="10" name="Picture 9" descr="New Lighthousez5z">
            <a:extLst>
              <a:ext uri="{FF2B5EF4-FFF2-40B4-BE49-F238E27FC236}">
                <a16:creationId xmlns:a16="http://schemas.microsoft.com/office/drawing/2014/main" id="{BF86911C-9FCE-CEE2-CEDC-1A0FA4A98F98}"/>
              </a:ext>
            </a:extLst>
          </p:cNvPr>
          <p:cNvPicPr>
            <a:picLocks noChangeAspect="1"/>
          </p:cNvPicPr>
          <p:nvPr/>
        </p:nvPicPr>
        <p:blipFill>
          <a:blip r:embed="rId6"/>
          <a:stretch>
            <a:fillRect/>
          </a:stretch>
        </p:blipFill>
        <p:spPr>
          <a:xfrm>
            <a:off x="515084" y="84666"/>
            <a:ext cx="361079" cy="573462"/>
          </a:xfrm>
          <a:prstGeom prst="rect">
            <a:avLst/>
          </a:prstGeom>
        </p:spPr>
      </p:pic>
    </p:spTree>
    <p:extLst>
      <p:ext uri="{BB962C8B-B14F-4D97-AF65-F5344CB8AC3E}">
        <p14:creationId xmlns:p14="http://schemas.microsoft.com/office/powerpoint/2010/main" val="23384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98AB73-5449-CC1B-9A52-6A3615C4C689}"/>
              </a:ext>
            </a:extLst>
          </p:cNvPr>
          <p:cNvGrpSpPr/>
          <p:nvPr/>
        </p:nvGrpSpPr>
        <p:grpSpPr>
          <a:xfrm>
            <a:off x="4671889" y="1123527"/>
            <a:ext cx="2814918" cy="4588803"/>
            <a:chOff x="4562495" y="2135707"/>
            <a:chExt cx="2459455" cy="4009337"/>
          </a:xfrm>
        </p:grpSpPr>
        <p:pic>
          <p:nvPicPr>
            <p:cNvPr id="8" name="Picture 7" descr="A drawing of a person&#10;&#10;Description automatically generated">
              <a:extLst>
                <a:ext uri="{FF2B5EF4-FFF2-40B4-BE49-F238E27FC236}">
                  <a16:creationId xmlns:a16="http://schemas.microsoft.com/office/drawing/2014/main" id="{BEFBCF73-020C-92E2-2567-99E6CBE20269}"/>
                </a:ext>
              </a:extLst>
            </p:cNvPr>
            <p:cNvPicPr>
              <a:picLocks noChangeAspect="1"/>
            </p:cNvPicPr>
            <p:nvPr/>
          </p:nvPicPr>
          <p:blipFill>
            <a:blip r:embed="rId3"/>
            <a:stretch>
              <a:fillRect/>
            </a:stretch>
          </p:blipFill>
          <p:spPr>
            <a:xfrm>
              <a:off x="4562495" y="2135707"/>
              <a:ext cx="2459455" cy="3583879"/>
            </a:xfrm>
            <a:prstGeom prst="rect">
              <a:avLst/>
            </a:prstGeom>
          </p:spPr>
        </p:pic>
        <p:sp>
          <p:nvSpPr>
            <p:cNvPr id="10" name="TextBox 9">
              <a:extLst>
                <a:ext uri="{FF2B5EF4-FFF2-40B4-BE49-F238E27FC236}">
                  <a16:creationId xmlns:a16="http://schemas.microsoft.com/office/drawing/2014/main" id="{EAB87DCD-BBEB-444D-4372-7513EBAB485F}"/>
                </a:ext>
              </a:extLst>
            </p:cNvPr>
            <p:cNvSpPr txBox="1"/>
            <p:nvPr/>
          </p:nvSpPr>
          <p:spPr>
            <a:xfrm>
              <a:off x="5001542" y="5789689"/>
              <a:ext cx="1581366" cy="355355"/>
            </a:xfrm>
            <a:prstGeom prst="rect">
              <a:avLst/>
            </a:prstGeom>
            <a:noFill/>
          </p:spPr>
          <p:txBody>
            <a:bodyPr wrap="none" rtlCol="0">
              <a:spAutoFit/>
            </a:bodyPr>
            <a:lstStyle/>
            <a:p>
              <a:pPr algn="ctr" defTabSz="1037753">
                <a:spcAft>
                  <a:spcPts val="582"/>
                </a:spcAft>
              </a:pPr>
              <a:r>
                <a:rPr lang="en-US" sz="2043" kern="1200" dirty="0">
                  <a:solidFill>
                    <a:schemeClr val="tx1"/>
                  </a:solidFill>
                  <a:latin typeface="Arial" panose="020B0604020202020204" pitchFamily="34" charset="0"/>
                  <a:ea typeface="Helvetica Neue Light" panose="02000403000000020004" pitchFamily="2" charset="0"/>
                  <a:cs typeface="Arial" panose="020B0604020202020204" pitchFamily="34" charset="0"/>
                </a:rPr>
                <a:t>REANALYSIS</a:t>
              </a:r>
              <a:endParaRPr lang="en-CN" dirty="0">
                <a:latin typeface="Arial" panose="020B0604020202020204" pitchFamily="34" charset="0"/>
                <a:ea typeface="Helvetica Neue Light" panose="02000403000000020004" pitchFamily="2" charset="0"/>
                <a:cs typeface="Arial" panose="020B0604020202020204" pitchFamily="34" charset="0"/>
              </a:endParaRPr>
            </a:p>
          </p:txBody>
        </p:sp>
      </p:grpSp>
      <p:grpSp>
        <p:nvGrpSpPr>
          <p:cNvPr id="11" name="Group 10">
            <a:extLst>
              <a:ext uri="{FF2B5EF4-FFF2-40B4-BE49-F238E27FC236}">
                <a16:creationId xmlns:a16="http://schemas.microsoft.com/office/drawing/2014/main" id="{96A590EC-C139-F782-80AF-46E5AFC3C76E}"/>
              </a:ext>
            </a:extLst>
          </p:cNvPr>
          <p:cNvGrpSpPr/>
          <p:nvPr/>
        </p:nvGrpSpPr>
        <p:grpSpPr>
          <a:xfrm>
            <a:off x="8538619" y="1123528"/>
            <a:ext cx="2764553" cy="4587585"/>
            <a:chOff x="8063323" y="2135707"/>
            <a:chExt cx="2415450" cy="4008273"/>
          </a:xfrm>
        </p:grpSpPr>
        <p:pic>
          <p:nvPicPr>
            <p:cNvPr id="12" name="Picture 11" descr="A person wearing glasses and a suit&#10;&#10;Description automatically generated">
              <a:extLst>
                <a:ext uri="{FF2B5EF4-FFF2-40B4-BE49-F238E27FC236}">
                  <a16:creationId xmlns:a16="http://schemas.microsoft.com/office/drawing/2014/main" id="{F5A5FBC1-9CBE-3A6A-A1F6-E425F8114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323" y="2135707"/>
              <a:ext cx="2415450" cy="3583878"/>
            </a:xfrm>
            <a:prstGeom prst="rect">
              <a:avLst/>
            </a:prstGeom>
          </p:spPr>
        </p:pic>
        <p:sp>
          <p:nvSpPr>
            <p:cNvPr id="13" name="TextBox 12">
              <a:extLst>
                <a:ext uri="{FF2B5EF4-FFF2-40B4-BE49-F238E27FC236}">
                  <a16:creationId xmlns:a16="http://schemas.microsoft.com/office/drawing/2014/main" id="{EC7F49CA-175A-E3F9-BCA3-3543C5BECCA3}"/>
                </a:ext>
              </a:extLst>
            </p:cNvPr>
            <p:cNvSpPr txBox="1"/>
            <p:nvPr/>
          </p:nvSpPr>
          <p:spPr>
            <a:xfrm>
              <a:off x="8307398" y="5789689"/>
              <a:ext cx="1927308" cy="354291"/>
            </a:xfrm>
            <a:prstGeom prst="rect">
              <a:avLst/>
            </a:prstGeom>
            <a:noFill/>
          </p:spPr>
          <p:txBody>
            <a:bodyPr wrap="none" rtlCol="0">
              <a:spAutoFit/>
            </a:bodyPr>
            <a:lstStyle/>
            <a:p>
              <a:pPr algn="ctr" defTabSz="1033729">
                <a:spcAft>
                  <a:spcPts val="570"/>
                </a:spcAft>
              </a:pPr>
              <a:r>
                <a:rPr lang="en-US" sz="2035" kern="1200" dirty="0">
                  <a:solidFill>
                    <a:schemeClr val="tx1"/>
                  </a:solidFill>
                  <a:latin typeface="Arial" panose="020B0604020202020204" pitchFamily="34" charset="0"/>
                  <a:ea typeface="Helvetica Neue Light" panose="02000403000000020004" pitchFamily="2" charset="0"/>
                  <a:cs typeface="Arial" panose="020B0604020202020204" pitchFamily="34" charset="0"/>
                </a:rPr>
                <a:t>OBSERVATIONS</a:t>
              </a:r>
              <a:endParaRPr lang="en-CN" dirty="0">
                <a:latin typeface="Arial" panose="020B0604020202020204" pitchFamily="34" charset="0"/>
                <a:ea typeface="Helvetica Neue Light" panose="02000403000000020004" pitchFamily="2" charset="0"/>
                <a:cs typeface="Arial" panose="020B0604020202020204" pitchFamily="34" charset="0"/>
              </a:endParaRPr>
            </a:p>
          </p:txBody>
        </p:sp>
      </p:grpSp>
      <p:grpSp>
        <p:nvGrpSpPr>
          <p:cNvPr id="14" name="Group 13">
            <a:extLst>
              <a:ext uri="{FF2B5EF4-FFF2-40B4-BE49-F238E27FC236}">
                <a16:creationId xmlns:a16="http://schemas.microsoft.com/office/drawing/2014/main" id="{C30F3016-0F0C-597E-9F6F-337C33D8D62B}"/>
              </a:ext>
            </a:extLst>
          </p:cNvPr>
          <p:cNvGrpSpPr/>
          <p:nvPr/>
        </p:nvGrpSpPr>
        <p:grpSpPr>
          <a:xfrm>
            <a:off x="1022367" y="1123527"/>
            <a:ext cx="2441649" cy="4588675"/>
            <a:chOff x="1525184" y="2135705"/>
            <a:chExt cx="2133321" cy="4009227"/>
          </a:xfrm>
        </p:grpSpPr>
        <p:sp>
          <p:nvSpPr>
            <p:cNvPr id="15" name="TextBox 14">
              <a:extLst>
                <a:ext uri="{FF2B5EF4-FFF2-40B4-BE49-F238E27FC236}">
                  <a16:creationId xmlns:a16="http://schemas.microsoft.com/office/drawing/2014/main" id="{680C90DB-930D-443B-1756-51F56313DBD9}"/>
                </a:ext>
              </a:extLst>
            </p:cNvPr>
            <p:cNvSpPr txBox="1"/>
            <p:nvPr/>
          </p:nvSpPr>
          <p:spPr>
            <a:xfrm>
              <a:off x="1980373" y="5789689"/>
              <a:ext cx="1127745" cy="355243"/>
            </a:xfrm>
            <a:prstGeom prst="rect">
              <a:avLst/>
            </a:prstGeom>
            <a:noFill/>
          </p:spPr>
          <p:txBody>
            <a:bodyPr wrap="none" rtlCol="0">
              <a:spAutoFit/>
            </a:bodyPr>
            <a:lstStyle/>
            <a:p>
              <a:pPr algn="ctr" defTabSz="1037478">
                <a:spcAft>
                  <a:spcPts val="558"/>
                </a:spcAft>
              </a:pPr>
              <a:r>
                <a:rPr lang="en-US" sz="2042" kern="1200" dirty="0">
                  <a:solidFill>
                    <a:schemeClr val="tx1"/>
                  </a:solidFill>
                  <a:latin typeface="Arial" panose="020B0604020202020204" pitchFamily="34" charset="0"/>
                  <a:ea typeface="Helvetica Neue Light" panose="02000403000000020004" pitchFamily="2" charset="0"/>
                  <a:cs typeface="Arial" panose="020B0604020202020204" pitchFamily="34" charset="0"/>
                </a:rPr>
                <a:t>MODELS</a:t>
              </a:r>
              <a:endParaRPr lang="en-CN" dirty="0">
                <a:latin typeface="Arial" panose="020B0604020202020204" pitchFamily="34" charset="0"/>
                <a:ea typeface="Helvetica Neue Light" panose="02000403000000020004" pitchFamily="2" charset="0"/>
                <a:cs typeface="Arial" panose="020B0604020202020204" pitchFamily="34" charset="0"/>
              </a:endParaRPr>
            </a:p>
          </p:txBody>
        </p:sp>
        <p:pic>
          <p:nvPicPr>
            <p:cNvPr id="16" name="Picture 15" descr="A chalk drawing on the ground&#10;&#10;Description automatically generated">
              <a:extLst>
                <a:ext uri="{FF2B5EF4-FFF2-40B4-BE49-F238E27FC236}">
                  <a16:creationId xmlns:a16="http://schemas.microsoft.com/office/drawing/2014/main" id="{91534CD9-D65B-554A-3C8A-12A0710899D3}"/>
                </a:ext>
              </a:extLst>
            </p:cNvPr>
            <p:cNvPicPr>
              <a:picLocks noChangeAspect="1"/>
            </p:cNvPicPr>
            <p:nvPr/>
          </p:nvPicPr>
          <p:blipFill>
            <a:blip r:embed="rId5"/>
            <a:stretch>
              <a:fillRect/>
            </a:stretch>
          </p:blipFill>
          <p:spPr>
            <a:xfrm>
              <a:off x="1525184" y="2135705"/>
              <a:ext cx="2133321" cy="3583879"/>
            </a:xfrm>
            <a:prstGeom prst="rect">
              <a:avLst/>
            </a:prstGeom>
          </p:spPr>
        </p:pic>
      </p:grpSp>
      <p:sp>
        <p:nvSpPr>
          <p:cNvPr id="26" name="Title 1">
            <a:extLst>
              <a:ext uri="{FF2B5EF4-FFF2-40B4-BE49-F238E27FC236}">
                <a16:creationId xmlns:a16="http://schemas.microsoft.com/office/drawing/2014/main" id="{8650A412-53EF-9224-F18A-EDA90619C82C}"/>
              </a:ext>
            </a:extLst>
          </p:cNvPr>
          <p:cNvSpPr txBox="1">
            <a:spLocks/>
          </p:cNvSpPr>
          <p:nvPr/>
        </p:nvSpPr>
        <p:spPr>
          <a:xfrm>
            <a:off x="284748" y="536434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a:solidFill>
                  <a:srgbClr val="156082"/>
                </a:solidFill>
                <a:latin typeface="Arial"/>
                <a:cs typeface="Arial"/>
              </a:rPr>
              <a:t>Where Reanalysis Products Fit</a:t>
            </a:r>
            <a:endParaRPr lang="en-US">
              <a:solidFill>
                <a:srgbClr val="156082"/>
              </a:solidFill>
            </a:endParaRPr>
          </a:p>
        </p:txBody>
      </p:sp>
      <p:grpSp>
        <p:nvGrpSpPr>
          <p:cNvPr id="49" name="Group 48">
            <a:extLst>
              <a:ext uri="{FF2B5EF4-FFF2-40B4-BE49-F238E27FC236}">
                <a16:creationId xmlns:a16="http://schemas.microsoft.com/office/drawing/2014/main" id="{0177E74D-6D4D-6DEA-282B-64F8A50A02E1}"/>
              </a:ext>
            </a:extLst>
          </p:cNvPr>
          <p:cNvGrpSpPr/>
          <p:nvPr/>
        </p:nvGrpSpPr>
        <p:grpSpPr>
          <a:xfrm>
            <a:off x="1022367" y="579061"/>
            <a:ext cx="10280805" cy="405496"/>
            <a:chOff x="1022367" y="579061"/>
            <a:chExt cx="10280805" cy="405496"/>
          </a:xfrm>
        </p:grpSpPr>
        <p:sp>
          <p:nvSpPr>
            <p:cNvPr id="27" name="TextBox 26">
              <a:extLst>
                <a:ext uri="{FF2B5EF4-FFF2-40B4-BE49-F238E27FC236}">
                  <a16:creationId xmlns:a16="http://schemas.microsoft.com/office/drawing/2014/main" id="{35999F11-EFB5-900B-738C-50757742BA9F}"/>
                </a:ext>
              </a:extLst>
            </p:cNvPr>
            <p:cNvSpPr txBox="1"/>
            <p:nvPr/>
          </p:nvSpPr>
          <p:spPr>
            <a:xfrm>
              <a:off x="2980968" y="579061"/>
              <a:ext cx="2153090" cy="405496"/>
            </a:xfrm>
            <a:prstGeom prst="rect">
              <a:avLst/>
            </a:prstGeom>
            <a:noFill/>
          </p:spPr>
          <p:txBody>
            <a:bodyPr wrap="none" rtlCol="0">
              <a:spAutoFit/>
            </a:bodyPr>
            <a:lstStyle/>
            <a:p>
              <a:pPr algn="ctr" defTabSz="1033729">
                <a:spcAft>
                  <a:spcPts val="570"/>
                </a:spcAft>
              </a:pPr>
              <a:r>
                <a:rPr lang="en-US" sz="2035" kern="1200" dirty="0">
                  <a:solidFill>
                    <a:schemeClr val="accent5"/>
                  </a:solidFill>
                  <a:latin typeface="Arial" panose="020B0604020202020204" pitchFamily="34" charset="0"/>
                  <a:ea typeface="Helvetica Neue Light" panose="02000403000000020004" pitchFamily="2" charset="0"/>
                  <a:cs typeface="Arial" panose="020B0604020202020204" pitchFamily="34" charset="0"/>
                </a:rPr>
                <a:t>MODEL WORLD</a:t>
              </a:r>
              <a:endParaRPr lang="en-CN" dirty="0">
                <a:solidFill>
                  <a:schemeClr val="accent5"/>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28" name="TextBox 27">
              <a:extLst>
                <a:ext uri="{FF2B5EF4-FFF2-40B4-BE49-F238E27FC236}">
                  <a16:creationId xmlns:a16="http://schemas.microsoft.com/office/drawing/2014/main" id="{59B5BB65-D8FB-1737-EA29-E91A002A40E0}"/>
                </a:ext>
              </a:extLst>
            </p:cNvPr>
            <p:cNvSpPr txBox="1"/>
            <p:nvPr/>
          </p:nvSpPr>
          <p:spPr>
            <a:xfrm>
              <a:off x="6956244" y="579061"/>
              <a:ext cx="2079352" cy="405496"/>
            </a:xfrm>
            <a:prstGeom prst="rect">
              <a:avLst/>
            </a:prstGeom>
            <a:noFill/>
          </p:spPr>
          <p:txBody>
            <a:bodyPr wrap="none" rtlCol="0">
              <a:spAutoFit/>
            </a:bodyPr>
            <a:lstStyle/>
            <a:p>
              <a:pPr algn="ctr" defTabSz="1033729">
                <a:spcAft>
                  <a:spcPts val="570"/>
                </a:spcAft>
              </a:pPr>
              <a:r>
                <a:rPr lang="en-US" sz="2035" kern="1200" dirty="0">
                  <a:solidFill>
                    <a:schemeClr val="accent1"/>
                  </a:solidFill>
                  <a:latin typeface="Arial" panose="020B0604020202020204" pitchFamily="34" charset="0"/>
                  <a:ea typeface="Helvetica Neue Light" panose="02000403000000020004" pitchFamily="2" charset="0"/>
                  <a:cs typeface="Arial" panose="020B0604020202020204" pitchFamily="34" charset="0"/>
                </a:rPr>
                <a:t>“REAL WORLD”</a:t>
              </a:r>
              <a:endParaRPr lang="en-CN">
                <a:solidFill>
                  <a:schemeClr val="accent1"/>
                </a:solidFill>
                <a:latin typeface="Arial" panose="020B0604020202020204" pitchFamily="34" charset="0"/>
                <a:ea typeface="Helvetica Neue Light" panose="02000403000000020004" pitchFamily="2"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35711B76-8096-C71C-19B8-DE9C06CA74DC}"/>
                </a:ext>
              </a:extLst>
            </p:cNvPr>
            <p:cNvCxnSpPr>
              <a:cxnSpLocks/>
              <a:stCxn id="27" idx="3"/>
            </p:cNvCxnSpPr>
            <p:nvPr/>
          </p:nvCxnSpPr>
          <p:spPr>
            <a:xfrm>
              <a:off x="5134058" y="781809"/>
              <a:ext cx="868079" cy="0"/>
            </a:xfrm>
            <a:prstGeom prst="straightConnector1">
              <a:avLst/>
            </a:prstGeom>
            <a:ln>
              <a:solidFill>
                <a:schemeClr val="accent5"/>
              </a:solidFill>
              <a:tailEnd type="oval"/>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3E36A8D-ABCD-92BC-F612-E14938B2C7FD}"/>
                </a:ext>
              </a:extLst>
            </p:cNvPr>
            <p:cNvCxnSpPr>
              <a:cxnSpLocks/>
            </p:cNvCxnSpPr>
            <p:nvPr/>
          </p:nvCxnSpPr>
          <p:spPr>
            <a:xfrm>
              <a:off x="9000361" y="781809"/>
              <a:ext cx="2302811" cy="0"/>
            </a:xfrm>
            <a:prstGeom prst="straightConnector1">
              <a:avLst/>
            </a:prstGeom>
            <a:ln>
              <a:solidFill>
                <a:schemeClr val="accent1"/>
              </a:solidFill>
              <a:tailEnd type="ova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D64F0F0-7483-841D-7A04-CC689F28CEB6}"/>
                </a:ext>
              </a:extLst>
            </p:cNvPr>
            <p:cNvCxnSpPr>
              <a:cxnSpLocks/>
            </p:cNvCxnSpPr>
            <p:nvPr/>
          </p:nvCxnSpPr>
          <p:spPr>
            <a:xfrm>
              <a:off x="6096000" y="781809"/>
              <a:ext cx="895478" cy="0"/>
            </a:xfrm>
            <a:prstGeom prst="straightConnector1">
              <a:avLst/>
            </a:prstGeom>
            <a:ln>
              <a:solidFill>
                <a:schemeClr val="accent1"/>
              </a:solidFill>
              <a:headEnd type="oval"/>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1B6FA6F-6907-AF22-A946-DD84B66B26E6}"/>
                </a:ext>
              </a:extLst>
            </p:cNvPr>
            <p:cNvCxnSpPr>
              <a:cxnSpLocks/>
            </p:cNvCxnSpPr>
            <p:nvPr/>
          </p:nvCxnSpPr>
          <p:spPr>
            <a:xfrm>
              <a:off x="1022367" y="781809"/>
              <a:ext cx="2002651" cy="0"/>
            </a:xfrm>
            <a:prstGeom prst="straightConnector1">
              <a:avLst/>
            </a:prstGeom>
            <a:ln>
              <a:solidFill>
                <a:schemeClr val="accent5"/>
              </a:solidFill>
              <a:headEnd type="oval"/>
              <a:tailEnd type="non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5032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12174015" name="Abgerundetes Rechteck 21"/>
          <p:cNvSpPr/>
          <p:nvPr/>
        </p:nvSpPr>
        <p:spPr bwMode="auto">
          <a:xfrm>
            <a:off x="-14111" y="-188613"/>
            <a:ext cx="19707460" cy="15019816"/>
          </a:xfrm>
          <a:prstGeom prst="roundRect">
            <a:avLst>
              <a:gd name="adj" fmla="val 1512"/>
            </a:avLst>
          </a:prstGeom>
          <a:solidFill>
            <a:schemeClr val="tx1">
              <a:lumMod val="85000"/>
              <a:lumOff val="15000"/>
            </a:schemeClr>
          </a:solidFill>
          <a:ln>
            <a:noFill/>
          </a:ln>
          <a:effectLst>
            <a:outerShdw blurRad="495300" dist="292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p>
        </p:txBody>
      </p:sp>
      <p:sp>
        <p:nvSpPr>
          <p:cNvPr id="487472411" name="TextBox 6"/>
          <p:cNvSpPr txBox="1"/>
          <p:nvPr/>
        </p:nvSpPr>
        <p:spPr bwMode="auto">
          <a:xfrm>
            <a:off x="615799" y="2644170"/>
            <a:ext cx="10960402" cy="1569660"/>
          </a:xfrm>
          <a:prstGeom prst="rect">
            <a:avLst/>
          </a:prstGeom>
          <a:noFill/>
        </p:spPr>
        <p:txBody>
          <a:bodyPr wrap="square" rtlCol="0">
            <a:spAutoFit/>
          </a:bodyPr>
          <a:lstStyle/>
          <a:p>
            <a:pPr algn="ctr">
              <a:defRPr/>
            </a:pPr>
            <a:r>
              <a:rPr lang="en-US" sz="4800" b="1" dirty="0">
                <a:solidFill>
                  <a:schemeClr val="accent5">
                    <a:lumMod val="60000"/>
                    <a:lumOff val="40000"/>
                  </a:schemeClr>
                </a:solidFill>
              </a:rPr>
              <a:t>what a reanalysis is:</a:t>
            </a:r>
            <a:endParaRPr lang="en-US" sz="4800" dirty="0">
              <a:solidFill>
                <a:schemeClr val="accent4">
                  <a:lumMod val="20000"/>
                  <a:lumOff val="80000"/>
                </a:schemeClr>
              </a:solidFill>
            </a:endParaRPr>
          </a:p>
          <a:p>
            <a:pPr algn="ctr">
              <a:defRPr/>
            </a:pPr>
            <a:r>
              <a:rPr lang="en-US" sz="4800" dirty="0">
                <a:solidFill>
                  <a:schemeClr val="accent4">
                    <a:lumMod val="20000"/>
                    <a:lumOff val="80000"/>
                  </a:schemeClr>
                </a:solidFill>
              </a:rPr>
              <a:t>a best estimate</a:t>
            </a:r>
            <a:endParaRPr sz="6600" dirty="0">
              <a:solidFill>
                <a:schemeClr val="accent4">
                  <a:lumMod val="20000"/>
                  <a:lumOff val="80000"/>
                </a:schemeClr>
              </a:solidFill>
            </a:endParaRPr>
          </a:p>
        </p:txBody>
      </p:sp>
    </p:spTree>
    <p:extLst>
      <p:ext uri="{BB962C8B-B14F-4D97-AF65-F5344CB8AC3E}">
        <p14:creationId xmlns:p14="http://schemas.microsoft.com/office/powerpoint/2010/main" val="327390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Foggy mountain ridges">
            <a:extLst>
              <a:ext uri="{FF2B5EF4-FFF2-40B4-BE49-F238E27FC236}">
                <a16:creationId xmlns:a16="http://schemas.microsoft.com/office/drawing/2014/main" id="{7EE6AC0D-0C04-9842-9D3F-1A3C8786E9FD}"/>
              </a:ext>
            </a:extLst>
          </p:cNvPr>
          <p:cNvPicPr>
            <a:picLocks noChangeAspect="1"/>
          </p:cNvPicPr>
          <p:nvPr/>
        </p:nvPicPr>
        <p:blipFill>
          <a:blip r:embed="rId2">
            <a:alphaModFix amt="50000"/>
          </a:blip>
          <a:srcRect t="15605" r="-2" b="-2"/>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4E4168C-645D-D929-2A28-E84A782DCEC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For example...</a:t>
            </a:r>
            <a:endParaRPr lang="en-US"/>
          </a:p>
        </p:txBody>
      </p:sp>
    </p:spTree>
    <p:extLst>
      <p:ext uri="{BB962C8B-B14F-4D97-AF65-F5344CB8AC3E}">
        <p14:creationId xmlns:p14="http://schemas.microsoft.com/office/powerpoint/2010/main" val="385414121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12174015" name="Abgerundetes Rechteck 21"/>
          <p:cNvSpPr/>
          <p:nvPr/>
        </p:nvSpPr>
        <p:spPr bwMode="auto">
          <a:xfrm>
            <a:off x="-14111" y="-188613"/>
            <a:ext cx="19707460" cy="15019816"/>
          </a:xfrm>
          <a:prstGeom prst="roundRect">
            <a:avLst>
              <a:gd name="adj" fmla="val 1512"/>
            </a:avLst>
          </a:prstGeom>
          <a:solidFill>
            <a:schemeClr val="tx1">
              <a:lumMod val="85000"/>
              <a:lumOff val="15000"/>
            </a:schemeClr>
          </a:solidFill>
          <a:ln>
            <a:noFill/>
          </a:ln>
          <a:effectLst>
            <a:outerShdw blurRad="495300" dist="292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p>
        </p:txBody>
      </p:sp>
      <p:sp>
        <p:nvSpPr>
          <p:cNvPr id="487472411" name="TextBox 6"/>
          <p:cNvSpPr txBox="1"/>
          <p:nvPr/>
        </p:nvSpPr>
        <p:spPr bwMode="auto">
          <a:xfrm>
            <a:off x="615799" y="2644170"/>
            <a:ext cx="10960402" cy="1569660"/>
          </a:xfrm>
          <a:prstGeom prst="rect">
            <a:avLst/>
          </a:prstGeom>
          <a:noFill/>
        </p:spPr>
        <p:txBody>
          <a:bodyPr wrap="square" rtlCol="0">
            <a:spAutoFit/>
          </a:bodyPr>
          <a:lstStyle/>
          <a:p>
            <a:pPr algn="ctr">
              <a:defRPr/>
            </a:pPr>
            <a:r>
              <a:rPr lang="en-US" sz="4800" b="1" dirty="0">
                <a:solidFill>
                  <a:schemeClr val="accent5">
                    <a:lumMod val="60000"/>
                    <a:lumOff val="40000"/>
                  </a:schemeClr>
                </a:solidFill>
              </a:rPr>
              <a:t>what a reanalysis is not:</a:t>
            </a:r>
            <a:endParaRPr lang="en-US" sz="4800" dirty="0">
              <a:solidFill>
                <a:schemeClr val="accent4">
                  <a:lumMod val="20000"/>
                  <a:lumOff val="80000"/>
                </a:schemeClr>
              </a:solidFill>
            </a:endParaRPr>
          </a:p>
          <a:p>
            <a:pPr algn="ctr">
              <a:defRPr/>
            </a:pPr>
            <a:r>
              <a:rPr lang="en-US" sz="4800" dirty="0">
                <a:solidFill>
                  <a:schemeClr val="accent4">
                    <a:lumMod val="20000"/>
                    <a:lumOff val="80000"/>
                  </a:schemeClr>
                </a:solidFill>
              </a:rPr>
              <a:t>observational “truth”</a:t>
            </a:r>
            <a:endParaRPr sz="6600" dirty="0">
              <a:solidFill>
                <a:schemeClr val="accent4">
                  <a:lumMod val="20000"/>
                  <a:lumOff val="80000"/>
                </a:schemeClr>
              </a:solidFill>
            </a:endParaRPr>
          </a:p>
        </p:txBody>
      </p:sp>
    </p:spTree>
    <p:extLst>
      <p:ext uri="{BB962C8B-B14F-4D97-AF65-F5344CB8AC3E}">
        <p14:creationId xmlns:p14="http://schemas.microsoft.com/office/powerpoint/2010/main" val="115353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
          <p:cNvSpPr txBox="1">
            <a:spLocks noGrp="1"/>
          </p:cNvSpPr>
          <p:nvPr>
            <p:ph type="title"/>
          </p:nvPr>
        </p:nvSpPr>
        <p:spPr>
          <a:xfrm>
            <a:off x="1298448" y="4014216"/>
            <a:ext cx="4160520" cy="1828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Arial"/>
              <a:buNone/>
            </a:pPr>
            <a:r>
              <a:rPr lang="en-US" sz="3600"/>
              <a:t>WHAT IS A REANALYSIS?</a:t>
            </a:r>
            <a:endParaRPr sz="3600"/>
          </a:p>
        </p:txBody>
      </p:sp>
      <p:sp>
        <p:nvSpPr>
          <p:cNvPr id="314" name="Google Shape;314;p5"/>
          <p:cNvSpPr txBox="1">
            <a:spLocks noGrp="1"/>
          </p:cNvSpPr>
          <p:nvPr>
            <p:ph type="sldNum" idx="12"/>
          </p:nvPr>
        </p:nvSpPr>
        <p:spPr>
          <a:xfrm>
            <a:off x="420624" y="6019801"/>
            <a:ext cx="457200" cy="18415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41</a:t>
            </a:fld>
            <a:endParaRPr/>
          </a:p>
        </p:txBody>
      </p:sp>
      <p:sp>
        <p:nvSpPr>
          <p:cNvPr id="315" name="Google Shape;315;p5"/>
          <p:cNvSpPr txBox="1">
            <a:spLocks noGrp="1"/>
          </p:cNvSpPr>
          <p:nvPr>
            <p:ph type="body" idx="1"/>
          </p:nvPr>
        </p:nvSpPr>
        <p:spPr>
          <a:xfrm>
            <a:off x="7498080" y="621792"/>
            <a:ext cx="4114800" cy="347472"/>
          </a:xfrm>
          <a:prstGeom prst="rect">
            <a:avLst/>
          </a:prstGeom>
          <a:noFill/>
          <a:ln>
            <a:noFill/>
          </a:ln>
        </p:spPr>
        <p:txBody>
          <a:bodyPr spcFirstLastPara="1" wrap="square" lIns="0" tIns="0" rIns="0" bIns="0" anchor="b" anchorCtr="0">
            <a:noAutofit/>
          </a:bodyPr>
          <a:lstStyle/>
          <a:p>
            <a:pPr marL="0" lvl="0" indent="0" algn="l" rtl="0">
              <a:lnSpc>
                <a:spcPct val="86000"/>
              </a:lnSpc>
              <a:spcBef>
                <a:spcPts val="0"/>
              </a:spcBef>
              <a:spcAft>
                <a:spcPts val="0"/>
              </a:spcAft>
              <a:buClr>
                <a:schemeClr val="dk1"/>
              </a:buClr>
              <a:buSzPts val="2000"/>
              <a:buNone/>
            </a:pPr>
            <a:r>
              <a:rPr lang="en-US"/>
              <a:t>FORECAST MODEL</a:t>
            </a:r>
            <a:endParaRPr/>
          </a:p>
        </p:txBody>
      </p:sp>
      <p:sp>
        <p:nvSpPr>
          <p:cNvPr id="316" name="Google Shape;316;p5"/>
          <p:cNvSpPr txBox="1">
            <a:spLocks noGrp="1"/>
          </p:cNvSpPr>
          <p:nvPr>
            <p:ph type="body" idx="2"/>
          </p:nvPr>
        </p:nvSpPr>
        <p:spPr>
          <a:xfrm>
            <a:off x="7498080" y="1069848"/>
            <a:ext cx="3886200" cy="1527048"/>
          </a:xfrm>
          <a:prstGeom prst="rect">
            <a:avLst/>
          </a:prstGeom>
          <a:noFill/>
          <a:ln>
            <a:noFill/>
          </a:ln>
        </p:spPr>
        <p:txBody>
          <a:bodyPr spcFirstLastPara="1" wrap="square" lIns="0" tIns="0" rIns="0" bIns="0" anchor="t" anchorCtr="0">
            <a:noAutofit/>
          </a:bodyPr>
          <a:lstStyle/>
          <a:p>
            <a:pPr marL="285750" indent="-285750" rtl="0">
              <a:spcBef>
                <a:spcPts val="400"/>
              </a:spcBef>
              <a:buChar char="•"/>
            </a:pPr>
            <a:r>
              <a:rPr lang="en-US" dirty="0"/>
              <a:t>Usually a </a:t>
            </a:r>
            <a:r>
              <a:rPr lang="en-US" b="1" dirty="0"/>
              <a:t>well-tested</a:t>
            </a:r>
            <a:r>
              <a:rPr lang="en-US" dirty="0"/>
              <a:t> version of a weather forecast model </a:t>
            </a:r>
            <a:endParaRPr lang="en-US"/>
          </a:p>
          <a:p>
            <a:pPr marL="285750" indent="-285750">
              <a:spcBef>
                <a:spcPts val="400"/>
              </a:spcBef>
              <a:buClr>
                <a:srgbClr val="000000"/>
              </a:buClr>
              <a:buChar char="•"/>
            </a:pPr>
            <a:r>
              <a:rPr lang="en-US" b="1" dirty="0"/>
              <a:t>Fixed over the lifetime</a:t>
            </a:r>
            <a:r>
              <a:rPr lang="en-US" dirty="0"/>
              <a:t> of the reanalysis</a:t>
            </a:r>
          </a:p>
          <a:p>
            <a:pPr marL="285750" indent="-285750">
              <a:spcBef>
                <a:spcPts val="400"/>
              </a:spcBef>
              <a:buClr>
                <a:srgbClr val="000000"/>
              </a:buClr>
              <a:buChar char="•"/>
            </a:pPr>
            <a:r>
              <a:rPr lang="en-US" dirty="0"/>
              <a:t>Includes dynamical core, parameterized physics, prescribed forcings and boundary conditions, land surface model...</a:t>
            </a:r>
            <a:br>
              <a:rPr lang="en-US" dirty="0"/>
            </a:br>
            <a:endParaRPr lang="en-US" dirty="0"/>
          </a:p>
          <a:p>
            <a:pPr marL="0" lvl="0" indent="0" algn="l" rtl="0">
              <a:lnSpc>
                <a:spcPct val="100000"/>
              </a:lnSpc>
              <a:spcBef>
                <a:spcPts val="1000"/>
              </a:spcBef>
              <a:spcAft>
                <a:spcPts val="0"/>
              </a:spcAft>
              <a:buClr>
                <a:schemeClr val="dk1"/>
              </a:buClr>
              <a:buSzPts val="1400"/>
              <a:buNone/>
            </a:pPr>
            <a:endParaRPr/>
          </a:p>
        </p:txBody>
      </p:sp>
      <p:sp>
        <p:nvSpPr>
          <p:cNvPr id="317" name="Google Shape;317;p5"/>
          <p:cNvSpPr txBox="1">
            <a:spLocks noGrp="1"/>
          </p:cNvSpPr>
          <p:nvPr>
            <p:ph type="body" idx="3"/>
          </p:nvPr>
        </p:nvSpPr>
        <p:spPr>
          <a:xfrm>
            <a:off x="7498080" y="2662081"/>
            <a:ext cx="4339936" cy="347472"/>
          </a:xfrm>
          <a:prstGeom prst="rect">
            <a:avLst/>
          </a:prstGeom>
          <a:noFill/>
          <a:ln>
            <a:noFill/>
          </a:ln>
        </p:spPr>
        <p:txBody>
          <a:bodyPr spcFirstLastPara="1" wrap="square" lIns="0" tIns="0" rIns="0" bIns="0" anchor="b" anchorCtr="0">
            <a:noAutofit/>
          </a:bodyPr>
          <a:lstStyle/>
          <a:p>
            <a:pPr marL="0" lvl="0" indent="0" algn="l" rtl="0">
              <a:lnSpc>
                <a:spcPct val="86000"/>
              </a:lnSpc>
              <a:spcBef>
                <a:spcPts val="0"/>
              </a:spcBef>
              <a:spcAft>
                <a:spcPts val="0"/>
              </a:spcAft>
              <a:buClr>
                <a:schemeClr val="dk1"/>
              </a:buClr>
              <a:buSzPts val="2000"/>
              <a:buNone/>
            </a:pPr>
            <a:r>
              <a:rPr lang="en-US"/>
              <a:t>DATA ASSIMILATION SYSTEM</a:t>
            </a:r>
            <a:endParaRPr/>
          </a:p>
        </p:txBody>
      </p:sp>
      <p:sp>
        <p:nvSpPr>
          <p:cNvPr id="318" name="Google Shape;318;p5"/>
          <p:cNvSpPr txBox="1">
            <a:spLocks noGrp="1"/>
          </p:cNvSpPr>
          <p:nvPr>
            <p:ph type="body" idx="4"/>
          </p:nvPr>
        </p:nvSpPr>
        <p:spPr>
          <a:xfrm>
            <a:off x="7498080" y="3110137"/>
            <a:ext cx="3886200" cy="1829007"/>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0"/>
              </a:spcBef>
              <a:spcAft>
                <a:spcPts val="0"/>
              </a:spcAft>
              <a:buClr>
                <a:schemeClr val="dk1"/>
              </a:buClr>
              <a:buSzPts val="1400"/>
              <a:buChar char="•"/>
            </a:pPr>
            <a:r>
              <a:rPr lang="en-US" b="1"/>
              <a:t>Combine </a:t>
            </a:r>
            <a:r>
              <a:rPr lang="en-US"/>
              <a:t>model forecasts and observations</a:t>
            </a:r>
          </a:p>
          <a:p>
            <a:pPr marL="285750" lvl="0" indent="-285750" algn="l" rtl="0">
              <a:lnSpc>
                <a:spcPct val="100000"/>
              </a:lnSpc>
              <a:spcBef>
                <a:spcPts val="1000"/>
              </a:spcBef>
              <a:spcAft>
                <a:spcPts val="0"/>
              </a:spcAft>
              <a:buClr>
                <a:schemeClr val="dk1"/>
              </a:buClr>
              <a:buSzPts val="1400"/>
              <a:buChar char="•"/>
            </a:pPr>
            <a:r>
              <a:rPr lang="en-US" b="1"/>
              <a:t>Fixed over the lifetime</a:t>
            </a:r>
            <a:r>
              <a:rPr lang="en-US"/>
              <a:t> of the reanalysis</a:t>
            </a:r>
            <a:endParaRPr/>
          </a:p>
          <a:p>
            <a:pPr marL="285750" lvl="0" indent="-285750" algn="l" rtl="0">
              <a:lnSpc>
                <a:spcPct val="100000"/>
              </a:lnSpc>
              <a:spcBef>
                <a:spcPts val="1000"/>
              </a:spcBef>
              <a:spcAft>
                <a:spcPts val="0"/>
              </a:spcAft>
              <a:buClr>
                <a:schemeClr val="dk1"/>
              </a:buClr>
              <a:buSzPts val="1400"/>
              <a:buChar char="•"/>
            </a:pPr>
            <a:r>
              <a:rPr lang="en-US"/>
              <a:t>Account for known errors and </a:t>
            </a:r>
            <a:r>
              <a:rPr lang="en-US" b="1"/>
              <a:t>uncertainties in both</a:t>
            </a:r>
            <a:r>
              <a:rPr lang="en-US"/>
              <a:t> model and observations</a:t>
            </a:r>
            <a:endParaRPr/>
          </a:p>
          <a:p>
            <a:pPr marL="285750" lvl="0" indent="-285750" algn="l" rtl="0">
              <a:lnSpc>
                <a:spcPct val="100000"/>
              </a:lnSpc>
              <a:spcBef>
                <a:spcPts val="1000"/>
              </a:spcBef>
              <a:spcAft>
                <a:spcPts val="0"/>
              </a:spcAft>
              <a:buClr>
                <a:schemeClr val="dk1"/>
              </a:buClr>
              <a:buSzPts val="1400"/>
              <a:buChar char="•"/>
            </a:pPr>
            <a:r>
              <a:rPr lang="en-US" b="1"/>
              <a:t>Only a few variables</a:t>
            </a:r>
            <a:r>
              <a:rPr lang="en-US"/>
              <a:t> are directly impacted </a:t>
            </a:r>
            <a:endParaRPr/>
          </a:p>
        </p:txBody>
      </p:sp>
      <p:sp>
        <p:nvSpPr>
          <p:cNvPr id="319" name="Google Shape;319;p5"/>
          <p:cNvSpPr txBox="1">
            <a:spLocks noGrp="1"/>
          </p:cNvSpPr>
          <p:nvPr>
            <p:ph type="body" idx="6"/>
          </p:nvPr>
        </p:nvSpPr>
        <p:spPr>
          <a:xfrm>
            <a:off x="7498080" y="4852693"/>
            <a:ext cx="4114800" cy="347472"/>
          </a:xfrm>
          <a:prstGeom prst="rect">
            <a:avLst/>
          </a:prstGeom>
          <a:noFill/>
          <a:ln>
            <a:noFill/>
          </a:ln>
        </p:spPr>
        <p:txBody>
          <a:bodyPr spcFirstLastPara="1" wrap="square" lIns="0" tIns="0" rIns="0" bIns="0" anchor="b" anchorCtr="0">
            <a:noAutofit/>
          </a:bodyPr>
          <a:lstStyle/>
          <a:p>
            <a:pPr marL="0" lvl="0" indent="0" algn="l" rtl="0">
              <a:lnSpc>
                <a:spcPct val="86000"/>
              </a:lnSpc>
              <a:spcBef>
                <a:spcPts val="0"/>
              </a:spcBef>
              <a:spcAft>
                <a:spcPts val="0"/>
              </a:spcAft>
              <a:buClr>
                <a:schemeClr val="dk1"/>
              </a:buClr>
              <a:buSzPts val="2000"/>
              <a:buNone/>
            </a:pPr>
            <a:r>
              <a:rPr lang="en-US"/>
              <a:t>INPUT OBSERVATIONS</a:t>
            </a:r>
            <a:endParaRPr/>
          </a:p>
        </p:txBody>
      </p:sp>
      <p:sp>
        <p:nvSpPr>
          <p:cNvPr id="320" name="Google Shape;320;p5"/>
          <p:cNvSpPr txBox="1">
            <a:spLocks noGrp="1"/>
          </p:cNvSpPr>
          <p:nvPr>
            <p:ph type="body" idx="7"/>
          </p:nvPr>
        </p:nvSpPr>
        <p:spPr>
          <a:xfrm>
            <a:off x="7498080" y="5330482"/>
            <a:ext cx="3956179" cy="874154"/>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0"/>
              </a:spcBef>
              <a:spcAft>
                <a:spcPts val="0"/>
              </a:spcAft>
              <a:buClr>
                <a:schemeClr val="dk1"/>
              </a:buClr>
              <a:buSzPts val="1400"/>
              <a:buChar char="•"/>
            </a:pPr>
            <a:r>
              <a:rPr lang="en-US" dirty="0" err="1"/>
              <a:t>Reanalyses</a:t>
            </a:r>
            <a:r>
              <a:rPr lang="en-US" dirty="0"/>
              <a:t> can be classified by inputs: </a:t>
            </a:r>
            <a:br>
              <a:rPr lang="en-US" dirty="0"/>
            </a:br>
            <a:r>
              <a:rPr lang="en-US" b="1" dirty="0"/>
              <a:t>surface</a:t>
            </a:r>
            <a:r>
              <a:rPr lang="en-US" dirty="0"/>
              <a:t> (surface pressure and/or winds), </a:t>
            </a:r>
            <a:r>
              <a:rPr lang="en-US" b="1" dirty="0"/>
              <a:t>conventional</a:t>
            </a:r>
            <a:r>
              <a:rPr lang="en-US" dirty="0"/>
              <a:t> (+radiosondes, aircraft), or </a:t>
            </a:r>
            <a:r>
              <a:rPr lang="en-US" b="1" dirty="0"/>
              <a:t>full </a:t>
            </a:r>
            <a:r>
              <a:rPr lang="en-US" dirty="0"/>
              <a:t>(+satellites)</a:t>
            </a:r>
            <a:endParaRPr lang="en-US" b="1" dirty="0"/>
          </a:p>
          <a:p>
            <a:pPr marL="285750" lvl="0" indent="-285750" algn="l" rtl="0">
              <a:lnSpc>
                <a:spcPct val="100000"/>
              </a:lnSpc>
              <a:spcBef>
                <a:spcPts val="1000"/>
              </a:spcBef>
              <a:spcAft>
                <a:spcPts val="0"/>
              </a:spcAft>
              <a:buClr>
                <a:schemeClr val="dk1"/>
              </a:buClr>
              <a:buSzPts val="1400"/>
              <a:buChar char="•"/>
            </a:pPr>
            <a:r>
              <a:rPr lang="en-US" dirty="0"/>
              <a:t>Quality and quantity of observations </a:t>
            </a:r>
            <a:r>
              <a:rPr lang="en-US" b="1" dirty="0"/>
              <a:t>vary in time</a:t>
            </a:r>
            <a:endParaRPr dirty="0"/>
          </a:p>
        </p:txBody>
      </p:sp>
      <p:pic>
        <p:nvPicPr>
          <p:cNvPr id="321" name="Google Shape;321;p5" descr="A globe with a map of the earth&#10;&#10;Description automatically generated"/>
          <p:cNvPicPr preferRelativeResize="0">
            <a:picLocks noGrp="1"/>
          </p:cNvPicPr>
          <p:nvPr>
            <p:ph type="pic" idx="5"/>
          </p:nvPr>
        </p:nvPicPr>
        <p:blipFill rotWithShape="1">
          <a:blip r:embed="rId3">
            <a:alphaModFix/>
          </a:blip>
          <a:srcRect l="2695" t="1334" r="2155" b="2455"/>
          <a:stretch/>
        </p:blipFill>
        <p:spPr>
          <a:xfrm>
            <a:off x="1523584" y="795615"/>
            <a:ext cx="3049339" cy="3075023"/>
          </a:xfrm>
          <a:prstGeom prst="ellipse">
            <a:avLst/>
          </a:prstGeom>
          <a:noFill/>
          <a:ln>
            <a:noFill/>
          </a:ln>
        </p:spPr>
      </p:pic>
      <p:pic>
        <p:nvPicPr>
          <p:cNvPr id="322" name="Google Shape;322;p5" descr="Satellite outline"/>
          <p:cNvPicPr preferRelativeResize="0">
            <a:picLocks noGrp="1"/>
          </p:cNvPicPr>
          <p:nvPr>
            <p:ph type="pic" idx="13"/>
          </p:nvPr>
        </p:nvPicPr>
        <p:blipFill rotWithShape="1">
          <a:blip r:embed="rId4">
            <a:alphaModFix/>
          </a:blip>
          <a:srcRect/>
          <a:stretch/>
        </p:blipFill>
        <p:spPr>
          <a:xfrm>
            <a:off x="6247084" y="4886671"/>
            <a:ext cx="914400" cy="914400"/>
          </a:xfrm>
          <a:prstGeom prst="rect">
            <a:avLst/>
          </a:prstGeom>
          <a:noFill/>
          <a:ln>
            <a:noFill/>
          </a:ln>
        </p:spPr>
      </p:pic>
      <p:pic>
        <p:nvPicPr>
          <p:cNvPr id="323" name="Google Shape;323;p5" descr="Network outline"/>
          <p:cNvPicPr preferRelativeResize="0">
            <a:picLocks noGrp="1"/>
          </p:cNvPicPr>
          <p:nvPr>
            <p:ph type="pic" idx="9"/>
          </p:nvPr>
        </p:nvPicPr>
        <p:blipFill rotWithShape="1">
          <a:blip r:embed="rId5">
            <a:alphaModFix/>
          </a:blip>
          <a:srcRect/>
          <a:stretch/>
        </p:blipFill>
        <p:spPr>
          <a:xfrm>
            <a:off x="6247084" y="2721102"/>
            <a:ext cx="914400" cy="914400"/>
          </a:xfrm>
          <a:prstGeom prst="rect">
            <a:avLst/>
          </a:prstGeom>
          <a:noFill/>
          <a:ln>
            <a:noFill/>
          </a:ln>
        </p:spPr>
      </p:pic>
      <p:pic>
        <p:nvPicPr>
          <p:cNvPr id="324" name="Google Shape;324;p5" descr="World outline"/>
          <p:cNvPicPr preferRelativeResize="0">
            <a:picLocks noGrp="1"/>
          </p:cNvPicPr>
          <p:nvPr>
            <p:ph type="pic" idx="8"/>
          </p:nvPr>
        </p:nvPicPr>
        <p:blipFill rotWithShape="1">
          <a:blip r:embed="rId6">
            <a:alphaModFix/>
          </a:blip>
          <a:srcRect/>
          <a:stretch/>
        </p:blipFill>
        <p:spPr>
          <a:xfrm>
            <a:off x="6247084" y="705820"/>
            <a:ext cx="914400" cy="914400"/>
          </a:xfrm>
          <a:prstGeom prst="rect">
            <a:avLst/>
          </a:prstGeom>
          <a:noFill/>
          <a:ln>
            <a:noFill/>
          </a:ln>
        </p:spPr>
      </p:pic>
      <p:sp>
        <p:nvSpPr>
          <p:cNvPr id="325" name="Google Shape;325;p5"/>
          <p:cNvSpPr/>
          <p:nvPr/>
        </p:nvSpPr>
        <p:spPr>
          <a:xfrm>
            <a:off x="6596989" y="1708314"/>
            <a:ext cx="199159" cy="909205"/>
          </a:xfrm>
          <a:prstGeom prst="upDownArrow">
            <a:avLst>
              <a:gd name="adj1" fmla="val 50000"/>
              <a:gd name="adj2" fmla="val 50000"/>
            </a:avLst>
          </a:prstGeom>
          <a:noFill/>
          <a:ln w="12700" cap="flat" cmpd="sng">
            <a:solidFill>
              <a:schemeClr val="accent5">
                <a:lumMod val="40000"/>
                <a:lumOff val="6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5"/>
          <p:cNvSpPr/>
          <p:nvPr/>
        </p:nvSpPr>
        <p:spPr>
          <a:xfrm>
            <a:off x="6596989" y="3777837"/>
            <a:ext cx="207818" cy="917864"/>
          </a:xfrm>
          <a:prstGeom prst="upDownArrow">
            <a:avLst>
              <a:gd name="adj1" fmla="val 50000"/>
              <a:gd name="adj2" fmla="val 50000"/>
            </a:avLst>
          </a:prstGeom>
          <a:noFill/>
          <a:ln w="12700" cap="flat" cmpd="sng">
            <a:solidFill>
              <a:schemeClr val="accent5">
                <a:lumMod val="40000"/>
                <a:lumOff val="6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1457-623F-3347-7C8E-1E383624D008}"/>
              </a:ext>
            </a:extLst>
          </p:cNvPr>
          <p:cNvSpPr>
            <a:spLocks noGrp="1"/>
          </p:cNvSpPr>
          <p:nvPr>
            <p:ph type="title"/>
          </p:nvPr>
        </p:nvSpPr>
        <p:spPr>
          <a:xfrm>
            <a:off x="413657" y="260372"/>
            <a:ext cx="8886884" cy="953669"/>
          </a:xfrm>
        </p:spPr>
        <p:txBody>
          <a:bodyPr/>
          <a:lstStyle/>
          <a:p>
            <a:r>
              <a:rPr lang="en-US" dirty="0" err="1"/>
              <a:t>Reanalyses</a:t>
            </a:r>
            <a:r>
              <a:rPr lang="en-US" dirty="0"/>
              <a:t> of Atmospheric Composition</a:t>
            </a:r>
          </a:p>
        </p:txBody>
      </p:sp>
      <p:pic>
        <p:nvPicPr>
          <p:cNvPr id="4" name="Content Placeholder 3" descr="A diagram of a chemistry model&#10;&#10;AI-generated content may be incorrect.">
            <a:extLst>
              <a:ext uri="{FF2B5EF4-FFF2-40B4-BE49-F238E27FC236}">
                <a16:creationId xmlns:a16="http://schemas.microsoft.com/office/drawing/2014/main" id="{69900BFA-ED15-952E-29BA-D123AD526CFB}"/>
              </a:ext>
            </a:extLst>
          </p:cNvPr>
          <p:cNvPicPr>
            <a:picLocks noGrp="1" noChangeAspect="1"/>
          </p:cNvPicPr>
          <p:nvPr>
            <p:ph idx="1"/>
          </p:nvPr>
        </p:nvPicPr>
        <p:blipFill>
          <a:blip r:embed="rId2"/>
          <a:stretch>
            <a:fillRect/>
          </a:stretch>
        </p:blipFill>
        <p:spPr>
          <a:xfrm>
            <a:off x="621354" y="1478778"/>
            <a:ext cx="10799415" cy="4587416"/>
          </a:xfrm>
        </p:spPr>
      </p:pic>
    </p:spTree>
    <p:extLst>
      <p:ext uri="{BB962C8B-B14F-4D97-AF65-F5344CB8AC3E}">
        <p14:creationId xmlns:p14="http://schemas.microsoft.com/office/powerpoint/2010/main" val="3952543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p:cNvSpPr>
          <p:nvPr>
            <p:ph/>
          </p:nvPr>
        </p:nvSpPr>
        <p:spPr>
          <a:xfrm>
            <a:off x="622148" y="3426673"/>
            <a:ext cx="10826512" cy="3428640"/>
          </a:xfrm>
          <a:prstGeom prst="rect">
            <a:avLst/>
          </a:prstGeom>
          <a:noFill/>
          <a:ln w="0">
            <a:noFill/>
          </a:ln>
        </p:spPr>
        <p:txBody>
          <a:bodyPr lIns="91440" tIns="45720" rIns="91440" bIns="45720" numCol="1" spcCol="0" anchor="t">
            <a:normAutofit/>
          </a:bodyPr>
          <a:lstStyle/>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rial"/>
                <a:ea typeface="Helvetica Neue" panose="02000503000000020004" pitchFamily="2" charset="0"/>
                <a:cs typeface="Helvetica Neue" panose="02000503000000020004" pitchFamily="2" charset="0"/>
              </a:rPr>
              <a:t>Detailed information on atmospheric composition variations in troposphere, stratosphere, or both</a:t>
            </a:r>
          </a:p>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rial"/>
                <a:ea typeface="Helvetica Neue" panose="02000503000000020004" pitchFamily="2" charset="0"/>
                <a:cs typeface="Helvetica Neue" panose="02000503000000020004" pitchFamily="2" charset="0"/>
              </a:rPr>
              <a:t>Observational information mainly from satellite sensors (O</a:t>
            </a:r>
            <a:r>
              <a:rPr lang="en-US" sz="2000" b="0" strike="noStrike" spc="-1" baseline="-25000" dirty="0">
                <a:solidFill>
                  <a:schemeClr val="dk1"/>
                </a:solidFill>
                <a:latin typeface="Arial"/>
                <a:ea typeface="Helvetica Neue" panose="02000503000000020004" pitchFamily="2" charset="0"/>
                <a:cs typeface="Helvetica Neue" panose="02000503000000020004" pitchFamily="2" charset="0"/>
              </a:rPr>
              <a:t>3</a:t>
            </a:r>
            <a:r>
              <a:rPr lang="en-US" sz="2000" b="0" strike="noStrike" spc="-1" dirty="0">
                <a:solidFill>
                  <a:schemeClr val="dk1"/>
                </a:solidFill>
                <a:latin typeface="Arial"/>
                <a:ea typeface="Helvetica Neue" panose="02000503000000020004" pitchFamily="2" charset="0"/>
                <a:cs typeface="Helvetica Neue" panose="02000503000000020004" pitchFamily="2" charset="0"/>
              </a:rPr>
              <a:t>, NO</a:t>
            </a:r>
            <a:r>
              <a:rPr lang="en-US" sz="2000" b="0" strike="noStrike" spc="-1" baseline="-25000" dirty="0">
                <a:solidFill>
                  <a:schemeClr val="dk1"/>
                </a:solidFill>
                <a:latin typeface="Arial"/>
                <a:ea typeface="Helvetica Neue" panose="02000503000000020004" pitchFamily="2" charset="0"/>
                <a:cs typeface="Helvetica Neue" panose="02000503000000020004" pitchFamily="2" charset="0"/>
              </a:rPr>
              <a:t>2</a:t>
            </a:r>
            <a:r>
              <a:rPr lang="en-US" sz="2000" b="0" strike="noStrike" spc="-1" dirty="0">
                <a:solidFill>
                  <a:schemeClr val="dk1"/>
                </a:solidFill>
                <a:latin typeface="Arial"/>
                <a:ea typeface="Helvetica Neue" panose="02000503000000020004" pitchFamily="2" charset="0"/>
                <a:cs typeface="Helvetica Neue" panose="02000503000000020004" pitchFamily="2" charset="0"/>
              </a:rPr>
              <a:t>, CO, HNO</a:t>
            </a:r>
            <a:r>
              <a:rPr lang="en-US" sz="2000" b="0" strike="noStrike" spc="-1" baseline="-25000" dirty="0">
                <a:solidFill>
                  <a:schemeClr val="dk1"/>
                </a:solidFill>
                <a:latin typeface="Arial"/>
                <a:ea typeface="Helvetica Neue" panose="02000503000000020004" pitchFamily="2" charset="0"/>
                <a:cs typeface="Helvetica Neue" panose="02000503000000020004" pitchFamily="2" charset="0"/>
              </a:rPr>
              <a:t>3</a:t>
            </a:r>
            <a:r>
              <a:rPr lang="en-US" sz="2000" b="0" strike="noStrike" spc="-1" dirty="0">
                <a:solidFill>
                  <a:schemeClr val="dk1"/>
                </a:solidFill>
                <a:latin typeface="Arial"/>
                <a:ea typeface="Helvetica Neue" panose="02000503000000020004" pitchFamily="2" charset="0"/>
                <a:cs typeface="Helvetica Neue" panose="02000503000000020004" pitchFamily="2" charset="0"/>
              </a:rPr>
              <a:t>, SO</a:t>
            </a:r>
            <a:r>
              <a:rPr lang="en-US" sz="2000" b="0" strike="noStrike" spc="-1" baseline="-25000" dirty="0">
                <a:solidFill>
                  <a:schemeClr val="dk1"/>
                </a:solidFill>
                <a:latin typeface="Arial"/>
                <a:ea typeface="Helvetica Neue" panose="02000503000000020004" pitchFamily="2" charset="0"/>
                <a:cs typeface="Helvetica Neue" panose="02000503000000020004" pitchFamily="2" charset="0"/>
              </a:rPr>
              <a:t>2</a:t>
            </a:r>
            <a:r>
              <a:rPr lang="en-US" sz="2000" b="0" strike="noStrike" spc="-1" dirty="0">
                <a:solidFill>
                  <a:schemeClr val="dk1"/>
                </a:solidFill>
                <a:latin typeface="Arial"/>
                <a:ea typeface="Helvetica Neue" panose="02000503000000020004" pitchFamily="2" charset="0"/>
                <a:cs typeface="Helvetica Neue" panose="02000503000000020004" pitchFamily="2" charset="0"/>
              </a:rPr>
              <a:t>, AOD, …)</a:t>
            </a:r>
          </a:p>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rial"/>
                <a:ea typeface="Helvetica Neue" panose="02000503000000020004" pitchFamily="2" charset="0"/>
                <a:cs typeface="Helvetica Neue" panose="02000503000000020004" pitchFamily="2" charset="0"/>
              </a:rPr>
              <a:t>Chemistry-climate models of varying complexity</a:t>
            </a:r>
          </a:p>
          <a:p>
            <a:pPr marL="228600" indent="-228600">
              <a:spcBef>
                <a:spcPts val="1001"/>
              </a:spcBef>
              <a:buClr>
                <a:srgbClr val="000000"/>
              </a:buClr>
              <a:buFont typeface="Arial"/>
              <a:buChar char="•"/>
            </a:pPr>
            <a:r>
              <a:rPr lang="en-US" sz="2000" b="0" strike="noStrike" spc="-1" dirty="0">
                <a:solidFill>
                  <a:schemeClr val="dk1"/>
                </a:solidFill>
                <a:latin typeface="Arial"/>
                <a:ea typeface="Helvetica Neue" panose="02000503000000020004" pitchFamily="2" charset="0"/>
                <a:cs typeface="Helvetica Neue" panose="02000503000000020004" pitchFamily="2" charset="0"/>
              </a:rPr>
              <a:t>Larger differences in assimilation methods and constraints</a:t>
            </a:r>
          </a:p>
          <a:p>
            <a:pPr marL="228600" indent="-228600">
              <a:spcBef>
                <a:spcPts val="1001"/>
              </a:spcBef>
              <a:buClr>
                <a:srgbClr val="000000"/>
              </a:buClr>
              <a:buFont typeface="Arial"/>
              <a:buChar char="•"/>
            </a:pPr>
            <a:r>
              <a:rPr lang="en-US" sz="2000" b="0" spc="-1" dirty="0">
                <a:solidFill>
                  <a:schemeClr val="dk1"/>
                </a:solidFill>
                <a:latin typeface="Arial"/>
                <a:ea typeface="Helvetica Neue" panose="02000503000000020004" pitchFamily="2" charset="0"/>
                <a:cs typeface="Helvetica Neue" panose="02000503000000020004" pitchFamily="2" charset="0"/>
              </a:rPr>
              <a:t>Constraints on vertical profiles are generally weak</a:t>
            </a:r>
          </a:p>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rial"/>
                <a:ea typeface="Helvetica Neue" panose="02000503000000020004" pitchFamily="2" charset="0"/>
                <a:cs typeface="Helvetica Neue" panose="02000503000000020004" pitchFamily="2" charset="0"/>
              </a:rPr>
              <a:t>Meteorological reanalyses provide O</a:t>
            </a:r>
            <a:r>
              <a:rPr lang="en-US" sz="2000" b="0" strike="noStrike" spc="-1" baseline="-25000" dirty="0">
                <a:solidFill>
                  <a:schemeClr val="dk1"/>
                </a:solidFill>
                <a:latin typeface="Arial"/>
                <a:ea typeface="Helvetica Neue" panose="02000503000000020004" pitchFamily="2" charset="0"/>
                <a:cs typeface="Helvetica Neue" panose="02000503000000020004" pitchFamily="2" charset="0"/>
              </a:rPr>
              <a:t>3</a:t>
            </a:r>
            <a:r>
              <a:rPr lang="en-US" sz="2000" b="0" strike="noStrike" spc="-1" dirty="0">
                <a:solidFill>
                  <a:schemeClr val="dk1"/>
                </a:solidFill>
                <a:latin typeface="Arial"/>
                <a:ea typeface="Helvetica Neue" panose="02000503000000020004" pitchFamily="2" charset="0"/>
                <a:cs typeface="Helvetica Neue" panose="02000503000000020004" pitchFamily="2" charset="0"/>
              </a:rPr>
              <a:t> but with simpler models</a:t>
            </a:r>
          </a:p>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rial"/>
                <a:ea typeface="Helvetica Neue" panose="02000503000000020004" pitchFamily="2" charset="0"/>
                <a:cs typeface="Helvetica Neue" panose="02000503000000020004" pitchFamily="2" charset="0"/>
              </a:rPr>
              <a:t>Also </a:t>
            </a:r>
            <a:r>
              <a:rPr lang="en-US" sz="2000" b="0" spc="-1" dirty="0">
                <a:solidFill>
                  <a:schemeClr val="dk1"/>
                </a:solidFill>
                <a:latin typeface="Arial"/>
                <a:ea typeface="Helvetica Neue" panose="02000503000000020004" pitchFamily="2" charset="0"/>
                <a:cs typeface="Helvetica Neue" panose="02000503000000020004" pitchFamily="2" charset="0"/>
              </a:rPr>
              <a:t>separate</a:t>
            </a:r>
            <a:r>
              <a:rPr lang="en-US" sz="2000" b="0" strike="noStrike" spc="-1" dirty="0">
                <a:solidFill>
                  <a:schemeClr val="dk1"/>
                </a:solidFill>
                <a:latin typeface="Arial"/>
                <a:ea typeface="Helvetica Neue" panose="02000503000000020004" pitchFamily="2" charset="0"/>
                <a:cs typeface="Helvetica Neue" panose="02000503000000020004" pitchFamily="2" charset="0"/>
              </a:rPr>
              <a:t> aerosol analyses in MERRA-2, CAMS, etc.</a:t>
            </a:r>
          </a:p>
        </p:txBody>
      </p:sp>
      <p:graphicFrame>
        <p:nvGraphicFramePr>
          <p:cNvPr id="238" name="表 4"/>
          <p:cNvGraphicFramePr/>
          <p:nvPr/>
        </p:nvGraphicFramePr>
        <p:xfrm>
          <a:off x="622800" y="1307520"/>
          <a:ext cx="10441440" cy="1748880"/>
        </p:xfrm>
        <a:graphic>
          <a:graphicData uri="http://schemas.openxmlformats.org/drawingml/2006/table">
            <a:tbl>
              <a:tblPr/>
              <a:tblGrid>
                <a:gridCol w="2002680">
                  <a:extLst>
                    <a:ext uri="{9D8B030D-6E8A-4147-A177-3AD203B41FA5}">
                      <a16:colId xmlns:a16="http://schemas.microsoft.com/office/drawing/2014/main" val="20000"/>
                    </a:ext>
                  </a:extLst>
                </a:gridCol>
                <a:gridCol w="2138040">
                  <a:extLst>
                    <a:ext uri="{9D8B030D-6E8A-4147-A177-3AD203B41FA5}">
                      <a16:colId xmlns:a16="http://schemas.microsoft.com/office/drawing/2014/main" val="20001"/>
                    </a:ext>
                  </a:extLst>
                </a:gridCol>
                <a:gridCol w="1728000">
                  <a:extLst>
                    <a:ext uri="{9D8B030D-6E8A-4147-A177-3AD203B41FA5}">
                      <a16:colId xmlns:a16="http://schemas.microsoft.com/office/drawing/2014/main" val="20002"/>
                    </a:ext>
                  </a:extLst>
                </a:gridCol>
                <a:gridCol w="2088000">
                  <a:extLst>
                    <a:ext uri="{9D8B030D-6E8A-4147-A177-3AD203B41FA5}">
                      <a16:colId xmlns:a16="http://schemas.microsoft.com/office/drawing/2014/main" val="20003"/>
                    </a:ext>
                  </a:extLst>
                </a:gridCol>
                <a:gridCol w="1440000">
                  <a:extLst>
                    <a:ext uri="{9D8B030D-6E8A-4147-A177-3AD203B41FA5}">
                      <a16:colId xmlns:a16="http://schemas.microsoft.com/office/drawing/2014/main" val="20004"/>
                    </a:ext>
                  </a:extLst>
                </a:gridCol>
                <a:gridCol w="1044720">
                  <a:extLst>
                    <a:ext uri="{9D8B030D-6E8A-4147-A177-3AD203B41FA5}">
                      <a16:colId xmlns:a16="http://schemas.microsoft.com/office/drawing/2014/main" val="20005"/>
                    </a:ext>
                  </a:extLst>
                </a:gridCol>
              </a:tblGrid>
              <a:tr h="415800">
                <a:tc>
                  <a:txBody>
                    <a:bodyPr/>
                    <a:lstStyle/>
                    <a:p>
                      <a:pPr defTabSz="914400">
                        <a:lnSpc>
                          <a:spcPct val="100000"/>
                        </a:lnSpc>
                      </a:pPr>
                      <a:r>
                        <a:rPr lang="en-US" sz="1500" b="1" strike="noStrike" spc="-1">
                          <a:solidFill>
                            <a:schemeClr val="lt1"/>
                          </a:solidFill>
                          <a:latin typeface="Helvetica Neue Light"/>
                          <a:ea typeface="Arial"/>
                        </a:rPr>
                        <a:t>Reanalysis system </a:t>
                      </a:r>
                      <a:endParaRPr lang="en-US" sz="15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500" b="1" strike="noStrike" spc="-1">
                          <a:solidFill>
                            <a:schemeClr val="lt1"/>
                          </a:solidFill>
                          <a:latin typeface="Helvetica Neue Light"/>
                          <a:ea typeface="Arial"/>
                        </a:rPr>
                        <a:t>Period </a:t>
                      </a:r>
                      <a:endParaRPr lang="en-US" sz="15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500" b="1" strike="noStrike" spc="-1">
                          <a:solidFill>
                            <a:schemeClr val="lt1"/>
                          </a:solidFill>
                          <a:latin typeface="Helvetica Neue Light"/>
                          <a:ea typeface="Arial"/>
                        </a:rPr>
                        <a:t>Source</a:t>
                      </a:r>
                      <a:endParaRPr lang="en-US" sz="15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500" b="1" strike="noStrike" spc="-1">
                          <a:solidFill>
                            <a:schemeClr val="lt1"/>
                          </a:solidFill>
                          <a:latin typeface="Helvetica Neue Light"/>
                          <a:ea typeface="Arial"/>
                        </a:rPr>
                        <a:t>Focus area</a:t>
                      </a:r>
                      <a:endParaRPr lang="en-US" sz="15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500" b="1" strike="noStrike" spc="-1">
                          <a:solidFill>
                            <a:schemeClr val="lt1"/>
                          </a:solidFill>
                          <a:latin typeface="Helvetica Neue Light"/>
                          <a:ea typeface="Arial"/>
                        </a:rPr>
                        <a:t>Grid spacing</a:t>
                      </a:r>
                      <a:endParaRPr lang="en-US" sz="15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500" b="1" strike="noStrike" spc="-1">
                          <a:solidFill>
                            <a:schemeClr val="lt1"/>
                          </a:solidFill>
                          <a:latin typeface="Helvetica Neue Light"/>
                          <a:ea typeface="Arial"/>
                        </a:rPr>
                        <a:t>Levels</a:t>
                      </a:r>
                      <a:endParaRPr lang="en-US" sz="15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334080">
                <a:tc>
                  <a:txBody>
                    <a:bodyPr/>
                    <a:lstStyle/>
                    <a:p>
                      <a:pPr defTabSz="914400">
                        <a:lnSpc>
                          <a:spcPct val="100000"/>
                        </a:lnSpc>
                      </a:pPr>
                      <a:r>
                        <a:rPr lang="en-US" sz="1500" b="0" strike="noStrike" spc="-1">
                          <a:solidFill>
                            <a:schemeClr val="dk1"/>
                          </a:solidFill>
                          <a:latin typeface="Helvetica Neue Light"/>
                          <a:ea typeface="Arial"/>
                        </a:rPr>
                        <a:t>CAMS-EAC4</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en-US" sz="1500" b="0" strike="noStrike" spc="-1">
                          <a:solidFill>
                            <a:schemeClr val="dk1"/>
                          </a:solidFill>
                          <a:latin typeface="Helvetica Neue Light"/>
                          <a:ea typeface="Arial"/>
                        </a:rPr>
                        <a:t>2003 – 2021</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en-US" sz="1500" b="0" strike="noStrike" spc="-1">
                          <a:solidFill>
                            <a:schemeClr val="dk1"/>
                          </a:solidFill>
                          <a:latin typeface="Helvetica Neue Light"/>
                          <a:ea typeface="Arial"/>
                        </a:rPr>
                        <a:t>ECMWF</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en-US" sz="1500" b="0" strike="noStrike" spc="-1">
                          <a:solidFill>
                            <a:schemeClr val="dk1"/>
                          </a:solidFill>
                          <a:latin typeface="Helvetica Neue Light"/>
                          <a:ea typeface="Arial"/>
                        </a:rPr>
                        <a:t>Whole atmosphere</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en-US" sz="1500" b="0" strike="noStrike" spc="-1">
                          <a:solidFill>
                            <a:schemeClr val="dk1"/>
                          </a:solidFill>
                          <a:latin typeface="Helvetica Neue Light"/>
                          <a:ea typeface="Arial"/>
                        </a:rPr>
                        <a:t>0.75°×0.75°</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en-US" sz="1500" b="0" strike="noStrike" spc="-1">
                          <a:solidFill>
                            <a:schemeClr val="dk1"/>
                          </a:solidFill>
                          <a:latin typeface="Helvetica Neue Light"/>
                          <a:ea typeface="Arial"/>
                        </a:rPr>
                        <a:t>60</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1"/>
                  </a:ext>
                </a:extLst>
              </a:tr>
              <a:tr h="358920">
                <a:tc>
                  <a:txBody>
                    <a:bodyPr/>
                    <a:lstStyle/>
                    <a:p>
                      <a:pPr defTabSz="914400">
                        <a:lnSpc>
                          <a:spcPct val="100000"/>
                        </a:lnSpc>
                      </a:pPr>
                      <a:r>
                        <a:rPr lang="en-US" sz="1500" b="0" strike="noStrike" spc="-1">
                          <a:solidFill>
                            <a:schemeClr val="dk1"/>
                          </a:solidFill>
                          <a:latin typeface="Helvetica Neue Light"/>
                          <a:ea typeface="Arial"/>
                        </a:rPr>
                        <a:t>BRAM2</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500" b="0" strike="noStrike" spc="-1">
                          <a:solidFill>
                            <a:schemeClr val="dk1"/>
                          </a:solidFill>
                          <a:latin typeface="Helvetica Neue Light"/>
                          <a:ea typeface="Arial"/>
                        </a:rPr>
                        <a:t>2004.09 – 2019.08</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500" b="0" strike="noStrike" spc="-1">
                          <a:solidFill>
                            <a:schemeClr val="dk1"/>
                          </a:solidFill>
                          <a:latin typeface="Helvetica Neue Light"/>
                          <a:ea typeface="Arial"/>
                        </a:rPr>
                        <a:t>BIRA-IASB</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500" b="0" strike="noStrike" spc="-1">
                          <a:solidFill>
                            <a:schemeClr val="dk1"/>
                          </a:solidFill>
                          <a:latin typeface="Helvetica Neue Light"/>
                          <a:ea typeface="Arial"/>
                        </a:rPr>
                        <a:t>Stratosphere</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500" b="0" strike="noStrike" spc="-1">
                          <a:solidFill>
                            <a:schemeClr val="dk1"/>
                          </a:solidFill>
                          <a:latin typeface="Helvetica Neue Light"/>
                          <a:ea typeface="Arial"/>
                        </a:rPr>
                        <a:t>2.5</a:t>
                      </a:r>
                      <a:r>
                        <a:rPr lang="en-US" sz="1500" b="0" strike="noStrike" spc="-1">
                          <a:solidFill>
                            <a:schemeClr val="dk1"/>
                          </a:solidFill>
                          <a:latin typeface="Times New Roman"/>
                          <a:ea typeface="Arial"/>
                        </a:rPr>
                        <a:t>°×</a:t>
                      </a:r>
                      <a:r>
                        <a:rPr lang="en-US" sz="1500" b="0" strike="noStrike" spc="-1">
                          <a:solidFill>
                            <a:schemeClr val="dk1"/>
                          </a:solidFill>
                          <a:latin typeface="Helvetica Neue Light"/>
                          <a:ea typeface="Arial"/>
                        </a:rPr>
                        <a:t>3.75</a:t>
                      </a:r>
                      <a:r>
                        <a:rPr lang="en-US" sz="1500" b="0" strike="noStrike" spc="-1">
                          <a:solidFill>
                            <a:schemeClr val="dk1"/>
                          </a:solidFill>
                          <a:latin typeface="Times New Roman"/>
                          <a:ea typeface="Arial"/>
                        </a:rPr>
                        <a:t>°</a:t>
                      </a:r>
                      <a:r>
                        <a:rPr lang="en-US" sz="1500" b="0" strike="noStrike" spc="-1">
                          <a:solidFill>
                            <a:schemeClr val="dk1"/>
                          </a:solidFill>
                          <a:latin typeface="Helvetica Neue Light"/>
                          <a:ea typeface="Arial"/>
                        </a:rPr>
                        <a:t> </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500" b="0" strike="noStrike" spc="-1">
                          <a:solidFill>
                            <a:schemeClr val="dk1"/>
                          </a:solidFill>
                          <a:latin typeface="Helvetica Neue Light"/>
                          <a:ea typeface="Arial"/>
                        </a:rPr>
                        <a:t>37</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2"/>
                  </a:ext>
                </a:extLst>
              </a:tr>
              <a:tr h="258840">
                <a:tc>
                  <a:txBody>
                    <a:bodyPr/>
                    <a:lstStyle/>
                    <a:p>
                      <a:pPr defTabSz="914400">
                        <a:lnSpc>
                          <a:spcPct val="100000"/>
                        </a:lnSpc>
                      </a:pPr>
                      <a:r>
                        <a:rPr lang="en-US" sz="1500" b="0" strike="noStrike" spc="-1">
                          <a:solidFill>
                            <a:schemeClr val="dk1"/>
                          </a:solidFill>
                          <a:latin typeface="Helvetica Neue Light"/>
                          <a:ea typeface="Arial"/>
                        </a:rPr>
                        <a:t>M2-SCREAM</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tabLst>
                          <a:tab pos="0" algn="l"/>
                        </a:tabLst>
                      </a:pPr>
                      <a:r>
                        <a:rPr lang="en-US" sz="1500" b="0" strike="noStrike" spc="-1">
                          <a:solidFill>
                            <a:schemeClr val="dk1"/>
                          </a:solidFill>
                          <a:latin typeface="Helvetica Neue Light"/>
                          <a:ea typeface="Arial"/>
                        </a:rPr>
                        <a:t>2004.10 – 2021.12 </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en-US" sz="1500" b="0" strike="noStrike" spc="-1">
                          <a:solidFill>
                            <a:schemeClr val="dk1"/>
                          </a:solidFill>
                          <a:latin typeface="Helvetica Neue Light"/>
                          <a:ea typeface="Arial"/>
                        </a:rPr>
                        <a:t>NASA GMAO</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en-US" sz="1500" b="0" strike="noStrike" spc="-1">
                          <a:solidFill>
                            <a:schemeClr val="dk1"/>
                          </a:solidFill>
                          <a:latin typeface="Helvetica Neue Light"/>
                          <a:ea typeface="Arial"/>
                        </a:rPr>
                        <a:t>Stratosphere</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en-US" sz="1500" b="0" strike="noStrike" spc="-1">
                          <a:solidFill>
                            <a:schemeClr val="dk1"/>
                          </a:solidFill>
                          <a:latin typeface="Helvetica Neue Light"/>
                          <a:ea typeface="Arial"/>
                        </a:rPr>
                        <a:t>~50km </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en-US" sz="1500" b="0" strike="noStrike" spc="-1">
                          <a:solidFill>
                            <a:schemeClr val="dk1"/>
                          </a:solidFill>
                          <a:latin typeface="Helvetica Neue Light"/>
                          <a:ea typeface="Arial"/>
                        </a:rPr>
                        <a:t>72</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3"/>
                  </a:ext>
                </a:extLst>
              </a:tr>
              <a:tr h="258840">
                <a:tc>
                  <a:txBody>
                    <a:bodyPr/>
                    <a:lstStyle/>
                    <a:p>
                      <a:pPr defTabSz="914400">
                        <a:lnSpc>
                          <a:spcPct val="100000"/>
                        </a:lnSpc>
                      </a:pPr>
                      <a:r>
                        <a:rPr lang="en-US" sz="1500" b="0" strike="noStrike" spc="-1">
                          <a:solidFill>
                            <a:schemeClr val="dk1"/>
                          </a:solidFill>
                          <a:latin typeface="Helvetica Neue Light"/>
                          <a:ea typeface="Arial"/>
                        </a:rPr>
                        <a:t>TCR2</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500" b="0" strike="noStrike" spc="-1">
                          <a:solidFill>
                            <a:schemeClr val="dk1"/>
                          </a:solidFill>
                          <a:latin typeface="Helvetica Neue Light"/>
                          <a:ea typeface="Arial"/>
                        </a:rPr>
                        <a:t>2005 – 2019</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500" b="0" strike="noStrike" spc="-1">
                          <a:solidFill>
                            <a:schemeClr val="dk1"/>
                          </a:solidFill>
                          <a:latin typeface="Helvetica Neue Light"/>
                          <a:ea typeface="Arial"/>
                        </a:rPr>
                        <a:t>NASA JPL</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500" b="0" strike="noStrike" spc="-1">
                          <a:solidFill>
                            <a:schemeClr val="dk1"/>
                          </a:solidFill>
                          <a:latin typeface="Helvetica Neue Light"/>
                          <a:ea typeface="Arial"/>
                        </a:rPr>
                        <a:t>Troposphere</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r>
                        <a:rPr lang="en-US" sz="1500" b="0" strike="noStrike" spc="-1">
                          <a:solidFill>
                            <a:schemeClr val="dk1"/>
                          </a:solidFill>
                          <a:latin typeface="Helvetica Neue Light"/>
                          <a:ea typeface="Arial"/>
                        </a:rPr>
                        <a:t>T106 (1.1</a:t>
                      </a:r>
                      <a:r>
                        <a:rPr lang="en-US" sz="1500" b="0" strike="noStrike" spc="-1">
                          <a:solidFill>
                            <a:schemeClr val="dk1"/>
                          </a:solidFill>
                          <a:latin typeface="Times New Roman"/>
                          <a:ea typeface="Arial"/>
                        </a:rPr>
                        <a:t>°</a:t>
                      </a:r>
                      <a:r>
                        <a:rPr lang="en-US" sz="1500" b="0" strike="noStrike" spc="-1">
                          <a:solidFill>
                            <a:schemeClr val="dk1"/>
                          </a:solidFill>
                          <a:latin typeface="Helvetica Neue Light"/>
                          <a:ea typeface="Arial"/>
                        </a:rPr>
                        <a:t>)</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r>
                        <a:rPr lang="en-US" sz="1500" b="0" strike="noStrike" spc="-1">
                          <a:solidFill>
                            <a:schemeClr val="dk1"/>
                          </a:solidFill>
                          <a:latin typeface="Helvetica Neue Light"/>
                          <a:ea typeface="Arial"/>
                        </a:rPr>
                        <a:t>32</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4"/>
                  </a:ext>
                </a:extLst>
              </a:tr>
            </a:tbl>
          </a:graphicData>
        </a:graphic>
      </p:graphicFrame>
      <p:sp>
        <p:nvSpPr>
          <p:cNvPr id="242" name="Straight Connector 241"/>
          <p:cNvSpPr/>
          <p:nvPr/>
        </p:nvSpPr>
        <p:spPr>
          <a:xfrm flipV="1">
            <a:off x="8321964" y="6172200"/>
            <a:ext cx="136236" cy="265716"/>
          </a:xfrm>
          <a:prstGeom prst="line">
            <a:avLst/>
          </a:prstGeom>
          <a:ln w="0">
            <a:solidFill>
              <a:srgbClr val="2A6099"/>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pic>
        <p:nvPicPr>
          <p:cNvPr id="2" name="Picture 1" descr="A logo with a green circle&#10;&#10;Description automatically generated">
            <a:extLst>
              <a:ext uri="{FF2B5EF4-FFF2-40B4-BE49-F238E27FC236}">
                <a16:creationId xmlns:a16="http://schemas.microsoft.com/office/drawing/2014/main" id="{1A32F941-3B42-EA3C-32A3-DF390D148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043" y="199387"/>
            <a:ext cx="3185760" cy="86341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CF3A0-1365-70DB-0854-174406697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D9D72-EF9C-3B8B-04B1-C5E9E697679F}"/>
              </a:ext>
            </a:extLst>
          </p:cNvPr>
          <p:cNvSpPr>
            <a:spLocks noGrp="1"/>
          </p:cNvSpPr>
          <p:nvPr>
            <p:ph type="title"/>
          </p:nvPr>
        </p:nvSpPr>
        <p:spPr>
          <a:xfrm>
            <a:off x="398106" y="260372"/>
            <a:ext cx="11126230" cy="953669"/>
          </a:xfrm>
        </p:spPr>
        <p:txBody>
          <a:bodyPr>
            <a:normAutofit/>
          </a:bodyPr>
          <a:lstStyle/>
          <a:p>
            <a:r>
              <a:rPr lang="en-US" dirty="0"/>
              <a:t>Aerosol </a:t>
            </a:r>
            <a:r>
              <a:rPr lang="en-US" dirty="0" err="1"/>
              <a:t>reanalyses</a:t>
            </a:r>
            <a:r>
              <a:rPr lang="en-US" dirty="0"/>
              <a:t> subject to large uncertainties</a:t>
            </a:r>
          </a:p>
        </p:txBody>
      </p:sp>
      <p:sp>
        <p:nvSpPr>
          <p:cNvPr id="6" name="TextBox 4">
            <a:extLst>
              <a:ext uri="{FF2B5EF4-FFF2-40B4-BE49-F238E27FC236}">
                <a16:creationId xmlns:a16="http://schemas.microsoft.com/office/drawing/2014/main" id="{11E1B726-78DD-9D74-8E99-8F3983043788}"/>
              </a:ext>
            </a:extLst>
          </p:cNvPr>
          <p:cNvSpPr txBox="1"/>
          <p:nvPr/>
        </p:nvSpPr>
        <p:spPr>
          <a:xfrm>
            <a:off x="14600862" y="3711540"/>
            <a:ext cx="3347782" cy="4524315"/>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Column, good coverage</a:t>
            </a:r>
          </a:p>
          <a:p>
            <a:r>
              <a:rPr lang="en-US" sz="3600" dirty="0">
                <a:solidFill>
                  <a:srgbClr val="7030A0"/>
                </a:solidFill>
              </a:rPr>
              <a:t>Near-global, high vertical resolution</a:t>
            </a:r>
          </a:p>
          <a:p>
            <a:r>
              <a:rPr lang="en-US" sz="3600" dirty="0">
                <a:solidFill>
                  <a:schemeClr val="accent2">
                    <a:lumMod val="50000"/>
                  </a:schemeClr>
                </a:solidFill>
              </a:rPr>
              <a:t>Sparse, high vertical resolution</a:t>
            </a:r>
          </a:p>
        </p:txBody>
      </p:sp>
      <p:sp>
        <p:nvSpPr>
          <p:cNvPr id="7" name="TextBox 5">
            <a:extLst>
              <a:ext uri="{FF2B5EF4-FFF2-40B4-BE49-F238E27FC236}">
                <a16:creationId xmlns:a16="http://schemas.microsoft.com/office/drawing/2014/main" id="{B8755BBA-E742-B6B3-E345-0AFE32ED2E61}"/>
              </a:ext>
            </a:extLst>
          </p:cNvPr>
          <p:cNvSpPr txBox="1"/>
          <p:nvPr/>
        </p:nvSpPr>
        <p:spPr>
          <a:xfrm>
            <a:off x="271130" y="8577480"/>
            <a:ext cx="17278256" cy="156966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t>MLS</a:t>
            </a:r>
            <a:r>
              <a:rPr lang="en-US" sz="3200" dirty="0"/>
              <a:t>: Microwave Limb Sounder on NASA’s EOS Aura; observations of stratospheric composition profiles</a:t>
            </a:r>
          </a:p>
          <a:p>
            <a:r>
              <a:rPr lang="en-US" sz="3200" b="1" dirty="0"/>
              <a:t>OMI</a:t>
            </a:r>
            <a:r>
              <a:rPr lang="en-US" sz="3200" dirty="0"/>
              <a:t>: Ozone Monitoring Instrument on EOS Aura; observations of total column ozone</a:t>
            </a:r>
          </a:p>
          <a:p>
            <a:r>
              <a:rPr lang="en-US" sz="3200" b="1" dirty="0"/>
              <a:t>OMPS</a:t>
            </a:r>
            <a:r>
              <a:rPr lang="en-US" sz="3200" dirty="0"/>
              <a:t>: Ozone Monitoring and Profiler Suite on Suomi NPP and NOAA satellites; total and profile ozone</a:t>
            </a:r>
          </a:p>
        </p:txBody>
      </p:sp>
      <p:sp>
        <p:nvSpPr>
          <p:cNvPr id="8" name="TextBox 4">
            <a:extLst>
              <a:ext uri="{FF2B5EF4-FFF2-40B4-BE49-F238E27FC236}">
                <a16:creationId xmlns:a16="http://schemas.microsoft.com/office/drawing/2014/main" id="{C34CE286-A927-0793-949A-A0262F43DC40}"/>
              </a:ext>
            </a:extLst>
          </p:cNvPr>
          <p:cNvSpPr txBox="1"/>
          <p:nvPr/>
        </p:nvSpPr>
        <p:spPr>
          <a:xfrm>
            <a:off x="14600862" y="3711540"/>
            <a:ext cx="3347782" cy="4524315"/>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Column, good coverage</a:t>
            </a:r>
          </a:p>
          <a:p>
            <a:r>
              <a:rPr lang="en-US" sz="3600" dirty="0">
                <a:solidFill>
                  <a:srgbClr val="7030A0"/>
                </a:solidFill>
              </a:rPr>
              <a:t>Near-global, high vertical resolution</a:t>
            </a:r>
          </a:p>
          <a:p>
            <a:r>
              <a:rPr lang="en-US" sz="3600" dirty="0">
                <a:solidFill>
                  <a:schemeClr val="accent2">
                    <a:lumMod val="50000"/>
                  </a:schemeClr>
                </a:solidFill>
              </a:rPr>
              <a:t>Sparse, high vertical resolution</a:t>
            </a:r>
          </a:p>
        </p:txBody>
      </p:sp>
      <p:sp>
        <p:nvSpPr>
          <p:cNvPr id="9" name="TextBox 5">
            <a:extLst>
              <a:ext uri="{FF2B5EF4-FFF2-40B4-BE49-F238E27FC236}">
                <a16:creationId xmlns:a16="http://schemas.microsoft.com/office/drawing/2014/main" id="{5495350C-DE8B-E445-A140-8136F1CB7D9D}"/>
              </a:ext>
            </a:extLst>
          </p:cNvPr>
          <p:cNvSpPr txBox="1"/>
          <p:nvPr/>
        </p:nvSpPr>
        <p:spPr>
          <a:xfrm>
            <a:off x="271130" y="8577480"/>
            <a:ext cx="17278256" cy="156966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t>MLS</a:t>
            </a:r>
            <a:r>
              <a:rPr lang="en-US" sz="3200" dirty="0"/>
              <a:t>: Microwave Limb Sounder on NASA’s EOS Aura; observations of stratospheric composition profiles</a:t>
            </a:r>
          </a:p>
          <a:p>
            <a:r>
              <a:rPr lang="en-US" sz="3200" b="1" dirty="0"/>
              <a:t>OMI</a:t>
            </a:r>
            <a:r>
              <a:rPr lang="en-US" sz="3200" dirty="0"/>
              <a:t>: Ozone Monitoring Instrument on EOS Aura; observations of total column ozone</a:t>
            </a:r>
          </a:p>
          <a:p>
            <a:r>
              <a:rPr lang="en-US" sz="3200" b="1" dirty="0"/>
              <a:t>OMPS</a:t>
            </a:r>
            <a:r>
              <a:rPr lang="en-US" sz="3200" dirty="0"/>
              <a:t>: Ozone Monitoring and Profiler Suite on Suomi NPP and NOAA satellites; total and profile ozone</a:t>
            </a:r>
          </a:p>
        </p:txBody>
      </p:sp>
      <p:sp>
        <p:nvSpPr>
          <p:cNvPr id="10" name="TextBox 5">
            <a:extLst>
              <a:ext uri="{FF2B5EF4-FFF2-40B4-BE49-F238E27FC236}">
                <a16:creationId xmlns:a16="http://schemas.microsoft.com/office/drawing/2014/main" id="{A0FDF6F7-DF4B-DE57-3F6F-3C27346570FB}"/>
              </a:ext>
            </a:extLst>
          </p:cNvPr>
          <p:cNvSpPr txBox="1"/>
          <p:nvPr/>
        </p:nvSpPr>
        <p:spPr>
          <a:xfrm>
            <a:off x="271130" y="8577480"/>
            <a:ext cx="17278256" cy="156966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t>MLS</a:t>
            </a:r>
            <a:r>
              <a:rPr lang="en-US" sz="3200" dirty="0"/>
              <a:t>: Microwave Limb Sounder on NASA’s EOS Aura; observations of stratospheric composition profiles</a:t>
            </a:r>
          </a:p>
          <a:p>
            <a:r>
              <a:rPr lang="en-US" sz="3200" b="1" dirty="0"/>
              <a:t>OMI</a:t>
            </a:r>
            <a:r>
              <a:rPr lang="en-US" sz="3200" dirty="0"/>
              <a:t>: Ozone Monitoring Instrument on EOS Aura; observations of total column ozone</a:t>
            </a:r>
          </a:p>
          <a:p>
            <a:r>
              <a:rPr lang="en-US" sz="3200" b="1" dirty="0"/>
              <a:t>OMPS</a:t>
            </a:r>
            <a:r>
              <a:rPr lang="en-US" sz="3200" dirty="0"/>
              <a:t>: Ozone Monitoring and Profiler Suite on Suomi NPP and NOAA satellites; total and profile ozone</a:t>
            </a:r>
          </a:p>
        </p:txBody>
      </p:sp>
      <p:pic>
        <p:nvPicPr>
          <p:cNvPr id="3" name="Picture 2" descr="Chart&#10;&#10;Description automatically generated">
            <a:extLst>
              <a:ext uri="{FF2B5EF4-FFF2-40B4-BE49-F238E27FC236}">
                <a16:creationId xmlns:a16="http://schemas.microsoft.com/office/drawing/2014/main" id="{2154E4F1-45F2-FE8C-BBAD-987FBB20210D}"/>
              </a:ext>
            </a:extLst>
          </p:cNvPr>
          <p:cNvPicPr>
            <a:picLocks noChangeAspect="1"/>
          </p:cNvPicPr>
          <p:nvPr/>
        </p:nvPicPr>
        <p:blipFill>
          <a:blip r:embed="rId2"/>
          <a:stretch>
            <a:fillRect/>
          </a:stretch>
        </p:blipFill>
        <p:spPr>
          <a:xfrm>
            <a:off x="135099" y="1939018"/>
            <a:ext cx="5686425" cy="4705350"/>
          </a:xfrm>
          <a:prstGeom prst="rect">
            <a:avLst/>
          </a:prstGeom>
        </p:spPr>
      </p:pic>
      <p:pic>
        <p:nvPicPr>
          <p:cNvPr id="4" name="Picture 3" descr="Chart, radar chart&#10;&#10;Description automatically generated">
            <a:extLst>
              <a:ext uri="{FF2B5EF4-FFF2-40B4-BE49-F238E27FC236}">
                <a16:creationId xmlns:a16="http://schemas.microsoft.com/office/drawing/2014/main" id="{3CF71A82-E88C-8691-A54E-6065A3B0DD26}"/>
              </a:ext>
            </a:extLst>
          </p:cNvPr>
          <p:cNvPicPr>
            <a:picLocks noChangeAspect="1"/>
          </p:cNvPicPr>
          <p:nvPr/>
        </p:nvPicPr>
        <p:blipFill>
          <a:blip r:embed="rId3"/>
          <a:stretch>
            <a:fillRect/>
          </a:stretch>
        </p:blipFill>
        <p:spPr>
          <a:xfrm>
            <a:off x="5829689" y="1941934"/>
            <a:ext cx="6362700" cy="4705350"/>
          </a:xfrm>
          <a:prstGeom prst="rect">
            <a:avLst/>
          </a:prstGeom>
        </p:spPr>
      </p:pic>
      <p:sp>
        <p:nvSpPr>
          <p:cNvPr id="5" name="TextBox 5">
            <a:extLst>
              <a:ext uri="{FF2B5EF4-FFF2-40B4-BE49-F238E27FC236}">
                <a16:creationId xmlns:a16="http://schemas.microsoft.com/office/drawing/2014/main" id="{6365F6D2-6923-D385-614A-D660E2D664A9}"/>
              </a:ext>
            </a:extLst>
          </p:cNvPr>
          <p:cNvSpPr txBox="1"/>
          <p:nvPr/>
        </p:nvSpPr>
        <p:spPr bwMode="auto">
          <a:xfrm>
            <a:off x="398495" y="1215187"/>
            <a:ext cx="11052807"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800" kern="0" dirty="0">
                <a:solidFill>
                  <a:srgbClr val="000000"/>
                </a:solidFill>
                <a:latin typeface="Neue Haas Grotesk Text Pro"/>
                <a:cs typeface="Arial"/>
              </a:rPr>
              <a:t>Only AOD assimilated; nitrates only starting to be represented</a:t>
            </a:r>
            <a:endParaRPr lang="en-US" sz="2800" b="0" i="0" u="none" strike="noStrike" kern="0" cap="none" spc="0" normalizeH="0" baseline="0" noProof="0" dirty="0">
              <a:ln>
                <a:noFill/>
              </a:ln>
              <a:solidFill>
                <a:srgbClr val="000000"/>
              </a:solidFill>
              <a:effectLst/>
              <a:uLnTx/>
              <a:uFillTx/>
              <a:latin typeface="Neue Haas Grotesk Text Pro"/>
              <a:cs typeface="Arial"/>
            </a:endParaRPr>
          </a:p>
        </p:txBody>
      </p:sp>
    </p:spTree>
    <p:extLst>
      <p:ext uri="{BB962C8B-B14F-4D97-AF65-F5344CB8AC3E}">
        <p14:creationId xmlns:p14="http://schemas.microsoft.com/office/powerpoint/2010/main" val="846699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82CA5B-2EA5-F714-FD75-6941EE387795}"/>
              </a:ext>
            </a:extLst>
          </p:cNvPr>
          <p:cNvSpPr>
            <a:spLocks noGrp="1"/>
          </p:cNvSpPr>
          <p:nvPr>
            <p:ph type="title"/>
          </p:nvPr>
        </p:nvSpPr>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dirty="0"/>
              <a:t>Observations</a:t>
            </a:r>
          </a:p>
        </p:txBody>
      </p:sp>
      <p:graphicFrame>
        <p:nvGraphicFramePr>
          <p:cNvPr id="4" name="Table 3">
            <a:extLst>
              <a:ext uri="{FF2B5EF4-FFF2-40B4-BE49-F238E27FC236}">
                <a16:creationId xmlns:a16="http://schemas.microsoft.com/office/drawing/2014/main" id="{AAAFA386-9925-557D-DF0D-9E87774E0B75}"/>
              </a:ext>
            </a:extLst>
          </p:cNvPr>
          <p:cNvGraphicFramePr>
            <a:graphicFrameLocks noGrp="1"/>
          </p:cNvGraphicFramePr>
          <p:nvPr/>
        </p:nvGraphicFramePr>
        <p:xfrm>
          <a:off x="203200" y="1325883"/>
          <a:ext cx="9372600" cy="4164688"/>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761130405"/>
                    </a:ext>
                  </a:extLst>
                </a:gridCol>
                <a:gridCol w="2895600">
                  <a:extLst>
                    <a:ext uri="{9D8B030D-6E8A-4147-A177-3AD203B41FA5}">
                      <a16:colId xmlns:a16="http://schemas.microsoft.com/office/drawing/2014/main" val="3757613350"/>
                    </a:ext>
                  </a:extLst>
                </a:gridCol>
                <a:gridCol w="2895600">
                  <a:extLst>
                    <a:ext uri="{9D8B030D-6E8A-4147-A177-3AD203B41FA5}">
                      <a16:colId xmlns:a16="http://schemas.microsoft.com/office/drawing/2014/main" val="4023851883"/>
                    </a:ext>
                  </a:extLst>
                </a:gridCol>
              </a:tblGrid>
              <a:tr h="466956">
                <a:tc>
                  <a:txBody>
                    <a:bodyPr/>
                    <a:lstStyle/>
                    <a:p>
                      <a:r>
                        <a:rPr lang="en-US" sz="2100" dirty="0">
                          <a:solidFill>
                            <a:schemeClr val="bg1"/>
                          </a:solidFill>
                        </a:rPr>
                        <a:t>Sensor</a:t>
                      </a:r>
                    </a:p>
                  </a:txBody>
                  <a:tcPr marL="60960" marR="60960" marT="30480" marB="30480"/>
                </a:tc>
                <a:tc>
                  <a:txBody>
                    <a:bodyPr/>
                    <a:lstStyle/>
                    <a:p>
                      <a:r>
                        <a:rPr lang="en-US" sz="2100" dirty="0">
                          <a:solidFill>
                            <a:schemeClr val="bg1"/>
                          </a:solidFill>
                        </a:rPr>
                        <a:t>Molecules</a:t>
                      </a:r>
                    </a:p>
                  </a:txBody>
                  <a:tcPr marL="60960" marR="60960" marT="30480" marB="30480"/>
                </a:tc>
                <a:tc>
                  <a:txBody>
                    <a:bodyPr/>
                    <a:lstStyle/>
                    <a:p>
                      <a:r>
                        <a:rPr lang="en-US" sz="2100" dirty="0">
                          <a:solidFill>
                            <a:schemeClr val="bg1"/>
                          </a:solidFill>
                        </a:rPr>
                        <a:t>Observation type</a:t>
                      </a:r>
                    </a:p>
                  </a:txBody>
                  <a:tcPr marL="60960" marR="60960" marT="30480" marB="30480"/>
                </a:tc>
                <a:extLst>
                  <a:ext uri="{0D108BD9-81ED-4DB2-BD59-A6C34878D82A}">
                    <a16:rowId xmlns:a16="http://schemas.microsoft.com/office/drawing/2014/main" val="2372428410"/>
                  </a:ext>
                </a:extLst>
              </a:tr>
              <a:tr h="391033">
                <a:tc>
                  <a:txBody>
                    <a:bodyPr/>
                    <a:lstStyle/>
                    <a:p>
                      <a:r>
                        <a:rPr lang="en-US" sz="2100" dirty="0">
                          <a:solidFill>
                            <a:schemeClr val="tx1"/>
                          </a:solidFill>
                        </a:rPr>
                        <a:t>OMI, TROPOMI, OMPS</a:t>
                      </a:r>
                      <a:endParaRPr lang="en-US" sz="2100" baseline="-25000" dirty="0">
                        <a:solidFill>
                          <a:schemeClr val="tx1"/>
                        </a:solidFill>
                      </a:endParaRPr>
                    </a:p>
                  </a:txBody>
                  <a:tcPr marL="60960" marR="60960" marT="30480" marB="30480"/>
                </a:tc>
                <a:tc>
                  <a:txBody>
                    <a:bodyPr/>
                    <a:lstStyle/>
                    <a:p>
                      <a:r>
                        <a:rPr lang="en-US" sz="2100" dirty="0">
                          <a:solidFill>
                            <a:schemeClr val="tx1"/>
                          </a:solidFill>
                        </a:rPr>
                        <a:t>NO</a:t>
                      </a:r>
                      <a:r>
                        <a:rPr lang="en-US" sz="2100" baseline="-25000" dirty="0">
                          <a:solidFill>
                            <a:schemeClr val="tx1"/>
                          </a:solidFill>
                        </a:rPr>
                        <a:t>2</a:t>
                      </a:r>
                      <a:r>
                        <a:rPr lang="en-US" sz="2100" dirty="0">
                          <a:solidFill>
                            <a:schemeClr val="tx1"/>
                          </a:solidFill>
                        </a:rPr>
                        <a:t>, SO</a:t>
                      </a:r>
                      <a:r>
                        <a:rPr lang="en-US" sz="2100" baseline="-25000" dirty="0">
                          <a:solidFill>
                            <a:schemeClr val="tx1"/>
                          </a:solidFill>
                        </a:rPr>
                        <a:t>2</a:t>
                      </a:r>
                      <a:r>
                        <a:rPr lang="en-US" sz="2100" dirty="0">
                          <a:solidFill>
                            <a:schemeClr val="tx1"/>
                          </a:solidFill>
                        </a:rPr>
                        <a:t>, O</a:t>
                      </a:r>
                      <a:r>
                        <a:rPr lang="en-US" sz="2100" baseline="-25000" dirty="0">
                          <a:solidFill>
                            <a:schemeClr val="tx1"/>
                          </a:solidFill>
                        </a:rPr>
                        <a:t>3</a:t>
                      </a:r>
                    </a:p>
                  </a:txBody>
                  <a:tcPr marL="60960" marR="60960" marT="30480" marB="30480"/>
                </a:tc>
                <a:tc>
                  <a:txBody>
                    <a:bodyPr/>
                    <a:lstStyle/>
                    <a:p>
                      <a:r>
                        <a:rPr lang="en-US" sz="2100" dirty="0">
                          <a:solidFill>
                            <a:schemeClr val="tx1"/>
                          </a:solidFill>
                        </a:rPr>
                        <a:t>Column</a:t>
                      </a:r>
                    </a:p>
                  </a:txBody>
                  <a:tcPr marL="60960" marR="60960" marT="30480" marB="30480"/>
                </a:tc>
                <a:extLst>
                  <a:ext uri="{0D108BD9-81ED-4DB2-BD59-A6C34878D82A}">
                    <a16:rowId xmlns:a16="http://schemas.microsoft.com/office/drawing/2014/main" val="3832210178"/>
                  </a:ext>
                </a:extLst>
              </a:tr>
              <a:tr h="391033">
                <a:tc>
                  <a:txBody>
                    <a:bodyPr/>
                    <a:lstStyle/>
                    <a:p>
                      <a:r>
                        <a:rPr lang="en-US" sz="2100" baseline="0" dirty="0">
                          <a:solidFill>
                            <a:schemeClr val="tx1"/>
                          </a:solidFill>
                        </a:rPr>
                        <a:t>GOSAT, TROPOMI</a:t>
                      </a:r>
                    </a:p>
                  </a:txBody>
                  <a:tcPr marL="60960" marR="60960" marT="30480" marB="30480"/>
                </a:tc>
                <a:tc>
                  <a:txBody>
                    <a:bodyPr/>
                    <a:lstStyle/>
                    <a:p>
                      <a:r>
                        <a:rPr lang="en-US" sz="2100" dirty="0">
                          <a:solidFill>
                            <a:schemeClr val="tx1"/>
                          </a:solidFill>
                        </a:rPr>
                        <a:t>CH</a:t>
                      </a:r>
                      <a:r>
                        <a:rPr lang="en-US" sz="2100" baseline="-25000" dirty="0">
                          <a:solidFill>
                            <a:schemeClr val="tx1"/>
                          </a:solidFill>
                        </a:rPr>
                        <a:t>4</a:t>
                      </a:r>
                    </a:p>
                  </a:txBody>
                  <a:tcPr marL="60960" marR="60960" marT="30480" marB="30480"/>
                </a:tc>
                <a:tc>
                  <a:txBody>
                    <a:bodyPr/>
                    <a:lstStyle/>
                    <a:p>
                      <a:r>
                        <a:rPr lang="en-US" sz="2100" dirty="0">
                          <a:solidFill>
                            <a:schemeClr val="tx1"/>
                          </a:solidFill>
                        </a:rPr>
                        <a:t>Column</a:t>
                      </a:r>
                    </a:p>
                  </a:txBody>
                  <a:tcPr marL="60960" marR="60960" marT="30480" marB="30480"/>
                </a:tc>
                <a:extLst>
                  <a:ext uri="{0D108BD9-81ED-4DB2-BD59-A6C34878D82A}">
                    <a16:rowId xmlns:a16="http://schemas.microsoft.com/office/drawing/2014/main" val="2201221101"/>
                  </a:ext>
                </a:extLst>
              </a:tr>
              <a:tr h="391033">
                <a:tc>
                  <a:txBody>
                    <a:bodyPr/>
                    <a:lstStyle/>
                    <a:p>
                      <a:r>
                        <a:rPr lang="en-US" sz="2100" dirty="0">
                          <a:solidFill>
                            <a:schemeClr val="tx1"/>
                          </a:solidFill>
                        </a:rPr>
                        <a:t>GOSAT, OCO-2</a:t>
                      </a:r>
                    </a:p>
                  </a:txBody>
                  <a:tcPr marL="60960" marR="60960" marT="30480" marB="30480"/>
                </a:tc>
                <a:tc>
                  <a:txBody>
                    <a:bodyPr/>
                    <a:lstStyle/>
                    <a:p>
                      <a:r>
                        <a:rPr lang="en-US" sz="2100" dirty="0">
                          <a:solidFill>
                            <a:schemeClr val="tx1"/>
                          </a:solidFill>
                        </a:rPr>
                        <a:t>CO</a:t>
                      </a:r>
                      <a:r>
                        <a:rPr lang="en-US" sz="2100" baseline="-25000" dirty="0">
                          <a:solidFill>
                            <a:schemeClr val="tx1"/>
                          </a:solidFill>
                        </a:rPr>
                        <a:t>2</a:t>
                      </a:r>
                    </a:p>
                  </a:txBody>
                  <a:tcPr marL="60960" marR="60960" marT="30480" marB="30480"/>
                </a:tc>
                <a:tc>
                  <a:txBody>
                    <a:bodyPr/>
                    <a:lstStyle/>
                    <a:p>
                      <a:r>
                        <a:rPr lang="en-US" sz="2100" dirty="0">
                          <a:solidFill>
                            <a:schemeClr val="tx1"/>
                          </a:solidFill>
                        </a:rPr>
                        <a:t>Column</a:t>
                      </a:r>
                    </a:p>
                  </a:txBody>
                  <a:tcPr marL="60960" marR="60960" marT="30480" marB="30480"/>
                </a:tc>
                <a:extLst>
                  <a:ext uri="{0D108BD9-81ED-4DB2-BD59-A6C34878D82A}">
                    <a16:rowId xmlns:a16="http://schemas.microsoft.com/office/drawing/2014/main" val="3099699170"/>
                  </a:ext>
                </a:extLst>
              </a:tr>
              <a:tr h="391033">
                <a:tc>
                  <a:txBody>
                    <a:bodyPr/>
                    <a:lstStyle/>
                    <a:p>
                      <a:r>
                        <a:rPr lang="en-US" sz="2100" dirty="0">
                          <a:solidFill>
                            <a:schemeClr val="tx1"/>
                          </a:solidFill>
                        </a:rPr>
                        <a:t>MOPITT</a:t>
                      </a:r>
                    </a:p>
                  </a:txBody>
                  <a:tcPr marL="60960" marR="60960" marT="30480" marB="30480"/>
                </a:tc>
                <a:tc>
                  <a:txBody>
                    <a:bodyPr/>
                    <a:lstStyle/>
                    <a:p>
                      <a:r>
                        <a:rPr lang="en-US" sz="2100" dirty="0">
                          <a:solidFill>
                            <a:schemeClr val="tx1"/>
                          </a:solidFill>
                        </a:rPr>
                        <a:t>CO</a:t>
                      </a:r>
                    </a:p>
                  </a:txBody>
                  <a:tcPr marL="60960" marR="60960" marT="30480" marB="30480"/>
                </a:tc>
                <a:tc>
                  <a:txBody>
                    <a:bodyPr/>
                    <a:lstStyle/>
                    <a:p>
                      <a:r>
                        <a:rPr lang="en-US" sz="2100" dirty="0">
                          <a:solidFill>
                            <a:schemeClr val="tx1"/>
                          </a:solidFill>
                        </a:rPr>
                        <a:t>Column</a:t>
                      </a:r>
                    </a:p>
                  </a:txBody>
                  <a:tcPr marL="60960" marR="60960" marT="30480" marB="30480"/>
                </a:tc>
                <a:extLst>
                  <a:ext uri="{0D108BD9-81ED-4DB2-BD59-A6C34878D82A}">
                    <a16:rowId xmlns:a16="http://schemas.microsoft.com/office/drawing/2014/main" val="179559568"/>
                  </a:ext>
                </a:extLst>
              </a:tr>
              <a:tr h="711200">
                <a:tc>
                  <a:txBody>
                    <a:bodyPr/>
                    <a:lstStyle/>
                    <a:p>
                      <a:r>
                        <a:rPr lang="en-US" sz="2100" dirty="0">
                          <a:solidFill>
                            <a:srgbClr val="7030A0"/>
                          </a:solidFill>
                        </a:rPr>
                        <a:t>MLS</a:t>
                      </a:r>
                    </a:p>
                  </a:txBody>
                  <a:tcPr marL="60960" marR="60960" marT="30480" marB="304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solidFill>
                            <a:srgbClr val="7030A0"/>
                          </a:solidFill>
                        </a:rPr>
                        <a:t>O</a:t>
                      </a:r>
                      <a:r>
                        <a:rPr lang="en-US" sz="2100" baseline="-25000" dirty="0">
                          <a:solidFill>
                            <a:srgbClr val="7030A0"/>
                          </a:solidFill>
                        </a:rPr>
                        <a:t>3</a:t>
                      </a:r>
                      <a:r>
                        <a:rPr lang="en-US" sz="2100" dirty="0">
                          <a:solidFill>
                            <a:srgbClr val="7030A0"/>
                          </a:solidFill>
                        </a:rPr>
                        <a:t>, HCl, HNO</a:t>
                      </a:r>
                      <a:r>
                        <a:rPr lang="en-US" sz="2100" baseline="-25000" dirty="0">
                          <a:solidFill>
                            <a:srgbClr val="7030A0"/>
                          </a:solidFill>
                        </a:rPr>
                        <a:t>3</a:t>
                      </a:r>
                      <a:r>
                        <a:rPr lang="en-US" sz="2100" dirty="0">
                          <a:solidFill>
                            <a:srgbClr val="7030A0"/>
                          </a:solidFill>
                        </a:rPr>
                        <a:t>, N</a:t>
                      </a:r>
                      <a:r>
                        <a:rPr lang="en-US" sz="2100" baseline="-25000" dirty="0">
                          <a:solidFill>
                            <a:srgbClr val="7030A0"/>
                          </a:solidFill>
                        </a:rPr>
                        <a:t>2</a:t>
                      </a:r>
                      <a:r>
                        <a:rPr lang="en-US" sz="2100" dirty="0">
                          <a:solidFill>
                            <a:srgbClr val="7030A0"/>
                          </a:solidFill>
                        </a:rPr>
                        <a:t>O, H</a:t>
                      </a:r>
                      <a:r>
                        <a:rPr lang="en-US" sz="2100" baseline="-25000" dirty="0">
                          <a:solidFill>
                            <a:srgbClr val="7030A0"/>
                          </a:solidFill>
                        </a:rPr>
                        <a:t>2</a:t>
                      </a:r>
                      <a:r>
                        <a:rPr lang="en-US" sz="2100" dirty="0">
                          <a:solidFill>
                            <a:srgbClr val="7030A0"/>
                          </a:solidFill>
                        </a:rPr>
                        <a:t>O, CH</a:t>
                      </a:r>
                      <a:r>
                        <a:rPr lang="en-US" sz="2100" baseline="-25000" dirty="0">
                          <a:solidFill>
                            <a:srgbClr val="7030A0"/>
                          </a:solidFill>
                        </a:rPr>
                        <a:t>3</a:t>
                      </a:r>
                      <a:r>
                        <a:rPr lang="en-US" sz="2100" dirty="0">
                          <a:solidFill>
                            <a:srgbClr val="7030A0"/>
                          </a:solidFill>
                        </a:rPr>
                        <a:t>Cl, CO</a:t>
                      </a:r>
                    </a:p>
                  </a:txBody>
                  <a:tcPr marL="60960" marR="60960" marT="30480" marB="30480"/>
                </a:tc>
                <a:tc>
                  <a:txBody>
                    <a:bodyPr/>
                    <a:lstStyle/>
                    <a:p>
                      <a:r>
                        <a:rPr lang="en-US" sz="2100" dirty="0">
                          <a:solidFill>
                            <a:srgbClr val="7030A0"/>
                          </a:solidFill>
                        </a:rPr>
                        <a:t>Stratospheric limb profiles</a:t>
                      </a:r>
                    </a:p>
                  </a:txBody>
                  <a:tcPr marL="60960" marR="60960" marT="30480" marB="30480"/>
                </a:tc>
                <a:extLst>
                  <a:ext uri="{0D108BD9-81ED-4DB2-BD59-A6C34878D82A}">
                    <a16:rowId xmlns:a16="http://schemas.microsoft.com/office/drawing/2014/main" val="4139333180"/>
                  </a:ext>
                </a:extLst>
              </a:tr>
              <a:tr h="711200">
                <a:tc>
                  <a:txBody>
                    <a:bodyPr/>
                    <a:lstStyle/>
                    <a:p>
                      <a:r>
                        <a:rPr lang="en-US" sz="2100" dirty="0">
                          <a:solidFill>
                            <a:srgbClr val="7030A0"/>
                          </a:solidFill>
                        </a:rPr>
                        <a:t>OMPS LP</a:t>
                      </a:r>
                    </a:p>
                  </a:txBody>
                  <a:tcPr marL="60960" marR="60960" marT="30480" marB="304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solidFill>
                            <a:srgbClr val="7030A0"/>
                          </a:solidFill>
                        </a:rPr>
                        <a:t>O</a:t>
                      </a:r>
                      <a:r>
                        <a:rPr lang="en-US" sz="2100" baseline="-25000" dirty="0">
                          <a:solidFill>
                            <a:srgbClr val="7030A0"/>
                          </a:solidFill>
                        </a:rPr>
                        <a:t>3</a:t>
                      </a:r>
                    </a:p>
                  </a:txBody>
                  <a:tcPr marL="60960" marR="60960" marT="30480" marB="30480"/>
                </a:tc>
                <a:tc>
                  <a:txBody>
                    <a:bodyPr/>
                    <a:lstStyle/>
                    <a:p>
                      <a:r>
                        <a:rPr lang="en-US" sz="2100" dirty="0">
                          <a:solidFill>
                            <a:srgbClr val="7030A0"/>
                          </a:solidFill>
                        </a:rPr>
                        <a:t>Stratospheric limb profiles</a:t>
                      </a:r>
                    </a:p>
                  </a:txBody>
                  <a:tcPr marL="60960" marR="60960" marT="30480" marB="30480"/>
                </a:tc>
                <a:extLst>
                  <a:ext uri="{0D108BD9-81ED-4DB2-BD59-A6C34878D82A}">
                    <a16:rowId xmlns:a16="http://schemas.microsoft.com/office/drawing/2014/main" val="2505939547"/>
                  </a:ext>
                </a:extLst>
              </a:tr>
              <a:tr h="711200">
                <a:tc>
                  <a:txBody>
                    <a:bodyPr/>
                    <a:lstStyle/>
                    <a:p>
                      <a:r>
                        <a:rPr lang="en-US" sz="2100" dirty="0">
                          <a:solidFill>
                            <a:schemeClr val="accent2">
                              <a:lumMod val="50000"/>
                            </a:schemeClr>
                          </a:solidFill>
                        </a:rPr>
                        <a:t>SAGE III/ISS</a:t>
                      </a:r>
                    </a:p>
                  </a:txBody>
                  <a:tcPr marL="60960" marR="60960" marT="30480" marB="304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baseline="0" dirty="0">
                          <a:solidFill>
                            <a:schemeClr val="accent2">
                              <a:lumMod val="50000"/>
                            </a:schemeClr>
                          </a:solidFill>
                        </a:rPr>
                        <a:t>O</a:t>
                      </a:r>
                      <a:r>
                        <a:rPr lang="en-US" sz="2100" baseline="-25000" dirty="0">
                          <a:solidFill>
                            <a:schemeClr val="accent2">
                              <a:lumMod val="50000"/>
                            </a:schemeClr>
                          </a:solidFill>
                        </a:rPr>
                        <a:t>3</a:t>
                      </a:r>
                      <a:r>
                        <a:rPr lang="en-US" sz="2100" baseline="0" dirty="0">
                          <a:solidFill>
                            <a:schemeClr val="accent2">
                              <a:lumMod val="50000"/>
                            </a:schemeClr>
                          </a:solidFill>
                        </a:rPr>
                        <a:t>, H</a:t>
                      </a:r>
                      <a:r>
                        <a:rPr lang="en-US" sz="2100" baseline="-25000" dirty="0">
                          <a:solidFill>
                            <a:schemeClr val="accent2">
                              <a:lumMod val="50000"/>
                            </a:schemeClr>
                          </a:solidFill>
                        </a:rPr>
                        <a:t>2</a:t>
                      </a:r>
                      <a:r>
                        <a:rPr lang="en-US" sz="2100" baseline="0" dirty="0">
                          <a:solidFill>
                            <a:schemeClr val="accent2">
                              <a:lumMod val="50000"/>
                            </a:schemeClr>
                          </a:solidFill>
                        </a:rPr>
                        <a:t>O</a:t>
                      </a:r>
                    </a:p>
                  </a:txBody>
                  <a:tcPr marL="60960" marR="60960" marT="30480" marB="30480"/>
                </a:tc>
                <a:tc>
                  <a:txBody>
                    <a:bodyPr/>
                    <a:lstStyle/>
                    <a:p>
                      <a:r>
                        <a:rPr lang="en-US" sz="2100" dirty="0">
                          <a:solidFill>
                            <a:schemeClr val="accent2">
                              <a:lumMod val="50000"/>
                            </a:schemeClr>
                          </a:solidFill>
                        </a:rPr>
                        <a:t>Stratospheric profiles from solar occultation</a:t>
                      </a:r>
                    </a:p>
                  </a:txBody>
                  <a:tcPr marL="60960" marR="60960" marT="30480" marB="30480"/>
                </a:tc>
                <a:extLst>
                  <a:ext uri="{0D108BD9-81ED-4DB2-BD59-A6C34878D82A}">
                    <a16:rowId xmlns:a16="http://schemas.microsoft.com/office/drawing/2014/main" val="2645210749"/>
                  </a:ext>
                </a:extLst>
              </a:tr>
            </a:tbl>
          </a:graphicData>
        </a:graphic>
      </p:graphicFrame>
      <p:sp>
        <p:nvSpPr>
          <p:cNvPr id="5" name="TextBox 4">
            <a:extLst>
              <a:ext uri="{FF2B5EF4-FFF2-40B4-BE49-F238E27FC236}">
                <a16:creationId xmlns:a16="http://schemas.microsoft.com/office/drawing/2014/main" id="{75E439B3-B9BD-1015-8258-FD4D7630ABD4}"/>
              </a:ext>
            </a:extLst>
          </p:cNvPr>
          <p:cNvSpPr txBox="1"/>
          <p:nvPr/>
        </p:nvSpPr>
        <p:spPr>
          <a:xfrm>
            <a:off x="9733908" y="2474360"/>
            <a:ext cx="2231855" cy="3046988"/>
          </a:xfrm>
          <a:prstGeom prst="rect">
            <a:avLst/>
          </a:prstGeom>
          <a:noFill/>
          <a:ln>
            <a:solidFill>
              <a:schemeClr val="tx1"/>
            </a:solidFill>
          </a:ln>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400" dirty="0"/>
              <a:t>Column, good coverage</a:t>
            </a:r>
          </a:p>
          <a:p>
            <a:r>
              <a:rPr lang="en-US" sz="2400" dirty="0">
                <a:solidFill>
                  <a:srgbClr val="7030A0"/>
                </a:solidFill>
              </a:rPr>
              <a:t>Near-global, high vertical resolution</a:t>
            </a:r>
          </a:p>
          <a:p>
            <a:r>
              <a:rPr lang="en-US" sz="2400" dirty="0">
                <a:solidFill>
                  <a:schemeClr val="accent2">
                    <a:lumMod val="50000"/>
                  </a:schemeClr>
                </a:solidFill>
              </a:rPr>
              <a:t>Sparse, high vertical resolution</a:t>
            </a:r>
          </a:p>
        </p:txBody>
      </p:sp>
      <p:sp>
        <p:nvSpPr>
          <p:cNvPr id="6" name="TextBox 5">
            <a:extLst>
              <a:ext uri="{FF2B5EF4-FFF2-40B4-BE49-F238E27FC236}">
                <a16:creationId xmlns:a16="http://schemas.microsoft.com/office/drawing/2014/main" id="{79B6384D-D0F3-7B4D-1F52-D0C6144F0144}"/>
              </a:ext>
            </a:extLst>
          </p:cNvPr>
          <p:cNvSpPr txBox="1"/>
          <p:nvPr/>
        </p:nvSpPr>
        <p:spPr>
          <a:xfrm>
            <a:off x="180754" y="5718320"/>
            <a:ext cx="11518837" cy="923330"/>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1800" b="1" dirty="0"/>
              <a:t>MLS</a:t>
            </a:r>
            <a:r>
              <a:rPr lang="en-US" sz="1800" dirty="0"/>
              <a:t>: Microwave Limb Sounder on NASA’s EOS Aura; observations of stratospheric composition profiles</a:t>
            </a:r>
          </a:p>
          <a:p>
            <a:r>
              <a:rPr lang="en-US" sz="1800" b="1" dirty="0"/>
              <a:t>OMI</a:t>
            </a:r>
            <a:r>
              <a:rPr lang="en-US" sz="1800" dirty="0"/>
              <a:t>: Ozone Monitoring Instrument on EOS Aura; observations of total column ozone</a:t>
            </a:r>
          </a:p>
          <a:p>
            <a:r>
              <a:rPr lang="en-US" sz="1800" b="1" dirty="0"/>
              <a:t>OMPS</a:t>
            </a:r>
            <a:r>
              <a:rPr lang="en-US" sz="1800" dirty="0"/>
              <a:t>: Ozone Monitoring and Profiler Suite on Suomi NPP and NOAA satellites; total and profile ozone</a:t>
            </a:r>
          </a:p>
        </p:txBody>
      </p:sp>
      <p:sp>
        <p:nvSpPr>
          <p:cNvPr id="7" name="テキスト ボックス 16">
            <a:extLst>
              <a:ext uri="{FF2B5EF4-FFF2-40B4-BE49-F238E27FC236}">
                <a16:creationId xmlns:a16="http://schemas.microsoft.com/office/drawing/2014/main" id="{F3107710-2A54-5335-B60B-EC5FC69A9109}"/>
              </a:ext>
            </a:extLst>
          </p:cNvPr>
          <p:cNvSpPr/>
          <p:nvPr/>
        </p:nvSpPr>
        <p:spPr>
          <a:xfrm>
            <a:off x="9623802" y="6546773"/>
            <a:ext cx="2463110" cy="307777"/>
          </a:xfrm>
          <a:prstGeom prst="rect">
            <a:avLst/>
          </a:prstGeom>
          <a:noFill/>
          <a:ln w="0">
            <a:noFill/>
          </a:ln>
        </p:spPr>
        <p:style>
          <a:lnRef idx="0">
            <a:scrgbClr r="0" g="0" b="0"/>
          </a:lnRef>
          <a:fillRef idx="0">
            <a:scrgbClr r="0" g="0" b="0"/>
          </a:fillRef>
          <a:effectRef idx="0">
            <a:scrgbClr r="0" g="0" b="0"/>
          </a:effectRef>
          <a:fontRef idx="minor"/>
        </p:style>
        <p:txBody>
          <a:bodyPr wrap="none" lIns="91440" tIns="45720" rIns="91440" bIns="45720" numCol="1" spcCol="0" anchor="t">
            <a:spAutoFit/>
          </a:bodyPr>
          <a:lstStyle/>
          <a:p>
            <a:pPr algn="r"/>
            <a:r>
              <a:rPr lang="en-US" sz="1400" b="0" strike="noStrike" spc="-1" dirty="0">
                <a:solidFill>
                  <a:srgbClr val="2A6099"/>
                </a:solidFill>
                <a:latin typeface="Helvetica Neue Light"/>
                <a:ea typeface="Arial"/>
              </a:rPr>
              <a:t>[</a:t>
            </a:r>
            <a:r>
              <a:rPr lang="en-US" sz="1400" spc="-1" dirty="0">
                <a:solidFill>
                  <a:srgbClr val="2A6099"/>
                </a:solidFill>
                <a:latin typeface="Helvetica Neue Light"/>
                <a:ea typeface="Arial"/>
              </a:rPr>
              <a:t>Slide courtesy of</a:t>
            </a:r>
            <a:r>
              <a:rPr lang="en-US" sz="1400" b="0" strike="noStrike" spc="-1" dirty="0">
                <a:solidFill>
                  <a:srgbClr val="2A6099"/>
                </a:solidFill>
                <a:latin typeface="Helvetica Neue Light"/>
                <a:ea typeface="Arial"/>
              </a:rPr>
              <a:t> K. </a:t>
            </a:r>
            <a:r>
              <a:rPr lang="en-US" sz="1400" b="0" strike="noStrike" spc="-1" dirty="0" err="1">
                <a:solidFill>
                  <a:srgbClr val="2A6099"/>
                </a:solidFill>
                <a:latin typeface="Helvetica Neue Light"/>
                <a:ea typeface="Arial"/>
              </a:rPr>
              <a:t>Wargan</a:t>
            </a:r>
            <a:r>
              <a:rPr lang="en-US" sz="1400" b="0" strike="noStrike" spc="-1" dirty="0">
                <a:solidFill>
                  <a:srgbClr val="2A6099"/>
                </a:solidFill>
                <a:latin typeface="Helvetica Neue Light"/>
                <a:ea typeface="Arial"/>
              </a:rPr>
              <a:t>] </a:t>
            </a:r>
            <a:endParaRPr lang="en-US" sz="1400" b="0" strike="noStrike" spc="-1" dirty="0">
              <a:solidFill>
                <a:srgbClr val="2A6099"/>
              </a:solidFill>
              <a:latin typeface="Arial"/>
            </a:endParaRPr>
          </a:p>
        </p:txBody>
      </p:sp>
    </p:spTree>
    <p:extLst>
      <p:ext uri="{BB962C8B-B14F-4D97-AF65-F5344CB8AC3E}">
        <p14:creationId xmlns:p14="http://schemas.microsoft.com/office/powerpoint/2010/main" val="137832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CE13F-D0D2-B4CD-7504-AEFB54773B81}"/>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043E7474-3D29-9A21-7D08-275A405F67DB}"/>
              </a:ext>
            </a:extLst>
          </p:cNvPr>
          <p:cNvPicPr>
            <a:picLocks noChangeAspect="1"/>
          </p:cNvPicPr>
          <p:nvPr/>
        </p:nvPicPr>
        <p:blipFill>
          <a:blip r:embed="rId2"/>
          <a:srcRect t="61" r="1051" b="-123"/>
          <a:stretch>
            <a:fillRect/>
          </a:stretch>
        </p:blipFill>
        <p:spPr>
          <a:xfrm>
            <a:off x="6096299" y="1718389"/>
            <a:ext cx="5862066" cy="4854898"/>
          </a:xfrm>
          <a:prstGeom prst="rect">
            <a:avLst/>
          </a:prstGeom>
        </p:spPr>
      </p:pic>
      <p:sp>
        <p:nvSpPr>
          <p:cNvPr id="2" name="Title 1">
            <a:extLst>
              <a:ext uri="{FF2B5EF4-FFF2-40B4-BE49-F238E27FC236}">
                <a16:creationId xmlns:a16="http://schemas.microsoft.com/office/drawing/2014/main" id="{CBA2FC4A-F762-D313-0F21-B6CF5EE13BA6}"/>
              </a:ext>
            </a:extLst>
          </p:cNvPr>
          <p:cNvSpPr>
            <a:spLocks noGrp="1"/>
          </p:cNvSpPr>
          <p:nvPr>
            <p:ph type="title"/>
          </p:nvPr>
        </p:nvSpPr>
        <p:spPr>
          <a:xfrm>
            <a:off x="398106" y="260372"/>
            <a:ext cx="11126230" cy="953669"/>
          </a:xfrm>
        </p:spPr>
        <p:txBody>
          <a:bodyPr>
            <a:normAutofit fontScale="90000"/>
          </a:bodyPr>
          <a:lstStyle/>
          <a:p>
            <a:r>
              <a:rPr lang="en-US" dirty="0"/>
              <a:t>M2-SCREAM: Stratospheric Composition Using Aura MLS</a:t>
            </a:r>
          </a:p>
        </p:txBody>
      </p:sp>
      <p:sp>
        <p:nvSpPr>
          <p:cNvPr id="6" name="TextBox 4">
            <a:extLst>
              <a:ext uri="{FF2B5EF4-FFF2-40B4-BE49-F238E27FC236}">
                <a16:creationId xmlns:a16="http://schemas.microsoft.com/office/drawing/2014/main" id="{75E439B3-B9BD-1015-8258-FD4D7630ABD4}"/>
              </a:ext>
            </a:extLst>
          </p:cNvPr>
          <p:cNvSpPr txBox="1"/>
          <p:nvPr/>
        </p:nvSpPr>
        <p:spPr>
          <a:xfrm>
            <a:off x="14600862" y="3711540"/>
            <a:ext cx="3347782" cy="4524315"/>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Column, good coverage</a:t>
            </a:r>
          </a:p>
          <a:p>
            <a:r>
              <a:rPr lang="en-US" sz="3600" dirty="0">
                <a:solidFill>
                  <a:srgbClr val="7030A0"/>
                </a:solidFill>
              </a:rPr>
              <a:t>Near-global, high vertical resolution</a:t>
            </a:r>
          </a:p>
          <a:p>
            <a:r>
              <a:rPr lang="en-US" sz="3600" dirty="0">
                <a:solidFill>
                  <a:schemeClr val="accent2">
                    <a:lumMod val="50000"/>
                  </a:schemeClr>
                </a:solidFill>
              </a:rPr>
              <a:t>Sparse, high vertical resolution</a:t>
            </a:r>
          </a:p>
        </p:txBody>
      </p:sp>
      <p:sp>
        <p:nvSpPr>
          <p:cNvPr id="7" name="TextBox 5">
            <a:extLst>
              <a:ext uri="{FF2B5EF4-FFF2-40B4-BE49-F238E27FC236}">
                <a16:creationId xmlns:a16="http://schemas.microsoft.com/office/drawing/2014/main" id="{79B6384D-D0F3-7B4D-1F52-D0C6144F0144}"/>
              </a:ext>
            </a:extLst>
          </p:cNvPr>
          <p:cNvSpPr txBox="1"/>
          <p:nvPr/>
        </p:nvSpPr>
        <p:spPr>
          <a:xfrm>
            <a:off x="271130" y="8577480"/>
            <a:ext cx="17278256" cy="156966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t>MLS</a:t>
            </a:r>
            <a:r>
              <a:rPr lang="en-US" sz="3200" dirty="0"/>
              <a:t>: Microwave Limb Sounder on NASA’s EOS Aura; observations of stratospheric composition profiles</a:t>
            </a:r>
          </a:p>
          <a:p>
            <a:r>
              <a:rPr lang="en-US" sz="3200" b="1" dirty="0"/>
              <a:t>OMI</a:t>
            </a:r>
            <a:r>
              <a:rPr lang="en-US" sz="3200" dirty="0"/>
              <a:t>: Ozone Monitoring Instrument on EOS Aura; observations of total column ozone</a:t>
            </a:r>
          </a:p>
          <a:p>
            <a:r>
              <a:rPr lang="en-US" sz="3200" b="1" dirty="0"/>
              <a:t>OMPS</a:t>
            </a:r>
            <a:r>
              <a:rPr lang="en-US" sz="3200" dirty="0"/>
              <a:t>: Ozone Monitoring and Profiler Suite on Suomi NPP and NOAA satellites; total and profile ozone</a:t>
            </a:r>
          </a:p>
        </p:txBody>
      </p:sp>
      <p:sp>
        <p:nvSpPr>
          <p:cNvPr id="8" name="TextBox 4">
            <a:extLst>
              <a:ext uri="{FF2B5EF4-FFF2-40B4-BE49-F238E27FC236}">
                <a16:creationId xmlns:a16="http://schemas.microsoft.com/office/drawing/2014/main" id="{0B98D8CD-B344-54AF-8510-B92B324938B3}"/>
              </a:ext>
            </a:extLst>
          </p:cNvPr>
          <p:cNvSpPr txBox="1"/>
          <p:nvPr/>
        </p:nvSpPr>
        <p:spPr>
          <a:xfrm>
            <a:off x="14600862" y="3711540"/>
            <a:ext cx="3347782" cy="4524315"/>
          </a:xfrm>
          <a:prstGeom prst="rect">
            <a:avLst/>
          </a:prstGeom>
          <a:no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Column, good coverage</a:t>
            </a:r>
          </a:p>
          <a:p>
            <a:r>
              <a:rPr lang="en-US" sz="3600" dirty="0">
                <a:solidFill>
                  <a:srgbClr val="7030A0"/>
                </a:solidFill>
              </a:rPr>
              <a:t>Near-global, high vertical resolution</a:t>
            </a:r>
          </a:p>
          <a:p>
            <a:r>
              <a:rPr lang="en-US" sz="3600" dirty="0">
                <a:solidFill>
                  <a:schemeClr val="accent2">
                    <a:lumMod val="50000"/>
                  </a:schemeClr>
                </a:solidFill>
              </a:rPr>
              <a:t>Sparse, high vertical resolution</a:t>
            </a:r>
          </a:p>
        </p:txBody>
      </p:sp>
      <p:sp>
        <p:nvSpPr>
          <p:cNvPr id="9" name="TextBox 5">
            <a:extLst>
              <a:ext uri="{FF2B5EF4-FFF2-40B4-BE49-F238E27FC236}">
                <a16:creationId xmlns:a16="http://schemas.microsoft.com/office/drawing/2014/main" id="{E59D113A-6B59-980C-EDB8-3F3A40961368}"/>
              </a:ext>
            </a:extLst>
          </p:cNvPr>
          <p:cNvSpPr txBox="1"/>
          <p:nvPr/>
        </p:nvSpPr>
        <p:spPr>
          <a:xfrm>
            <a:off x="271130" y="8577480"/>
            <a:ext cx="17278256" cy="156966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t>MLS</a:t>
            </a:r>
            <a:r>
              <a:rPr lang="en-US" sz="3200" dirty="0"/>
              <a:t>: Microwave Limb Sounder on NASA’s EOS Aura; observations of stratospheric composition profiles</a:t>
            </a:r>
          </a:p>
          <a:p>
            <a:r>
              <a:rPr lang="en-US" sz="3200" b="1" dirty="0"/>
              <a:t>OMI</a:t>
            </a:r>
            <a:r>
              <a:rPr lang="en-US" sz="3200" dirty="0"/>
              <a:t>: Ozone Monitoring Instrument on EOS Aura; observations of total column ozone</a:t>
            </a:r>
          </a:p>
          <a:p>
            <a:r>
              <a:rPr lang="en-US" sz="3200" b="1" dirty="0"/>
              <a:t>OMPS</a:t>
            </a:r>
            <a:r>
              <a:rPr lang="en-US" sz="3200" dirty="0"/>
              <a:t>: Ozone Monitoring and Profiler Suite on Suomi NPP and NOAA satellites; total and profile ozone</a:t>
            </a:r>
          </a:p>
        </p:txBody>
      </p:sp>
      <p:sp>
        <p:nvSpPr>
          <p:cNvPr id="10" name="TextBox 5">
            <a:extLst>
              <a:ext uri="{FF2B5EF4-FFF2-40B4-BE49-F238E27FC236}">
                <a16:creationId xmlns:a16="http://schemas.microsoft.com/office/drawing/2014/main" id="{79B6384D-D0F3-7B4D-1F52-D0C6144F0144}"/>
              </a:ext>
            </a:extLst>
          </p:cNvPr>
          <p:cNvSpPr txBox="1"/>
          <p:nvPr/>
        </p:nvSpPr>
        <p:spPr>
          <a:xfrm>
            <a:off x="271130" y="8577480"/>
            <a:ext cx="17278256" cy="156966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t>MLS</a:t>
            </a:r>
            <a:r>
              <a:rPr lang="en-US" sz="3200" dirty="0"/>
              <a:t>: Microwave Limb Sounder on NASA’s EOS Aura; observations of stratospheric composition profiles</a:t>
            </a:r>
          </a:p>
          <a:p>
            <a:r>
              <a:rPr lang="en-US" sz="3200" b="1" dirty="0"/>
              <a:t>OMI</a:t>
            </a:r>
            <a:r>
              <a:rPr lang="en-US" sz="3200" dirty="0"/>
              <a:t>: Ozone Monitoring Instrument on EOS Aura; observations of total column ozone</a:t>
            </a:r>
          </a:p>
          <a:p>
            <a:r>
              <a:rPr lang="en-US" sz="3200" b="1" dirty="0"/>
              <a:t>OMPS</a:t>
            </a:r>
            <a:r>
              <a:rPr lang="en-US" sz="3200" dirty="0"/>
              <a:t>: Ozone Monitoring and Profiler Suite on Suomi NPP and NOAA satellites; total and profile ozone</a:t>
            </a:r>
          </a:p>
        </p:txBody>
      </p:sp>
      <p:pic>
        <p:nvPicPr>
          <p:cNvPr id="12" name="Picture 11" descr="A close-up of a satellite&#10;&#10;AI-generated content may be incorrect.">
            <a:extLst>
              <a:ext uri="{FF2B5EF4-FFF2-40B4-BE49-F238E27FC236}">
                <a16:creationId xmlns:a16="http://schemas.microsoft.com/office/drawing/2014/main" id="{A4DE81DC-4FA4-A717-9E07-5A24DD274180}"/>
              </a:ext>
            </a:extLst>
          </p:cNvPr>
          <p:cNvPicPr/>
          <p:nvPr/>
        </p:nvPicPr>
        <p:blipFill>
          <a:blip r:embed="rId3"/>
          <a:stretch/>
        </p:blipFill>
        <p:spPr>
          <a:xfrm>
            <a:off x="419021" y="1380931"/>
            <a:ext cx="5548481" cy="4523100"/>
          </a:xfrm>
          <a:prstGeom prst="rect">
            <a:avLst/>
          </a:prstGeom>
          <a:ln w="0">
            <a:noFill/>
          </a:ln>
        </p:spPr>
      </p:pic>
      <p:sp>
        <p:nvSpPr>
          <p:cNvPr id="14" name="テキスト ボックス 16">
            <a:extLst>
              <a:ext uri="{FF2B5EF4-FFF2-40B4-BE49-F238E27FC236}">
                <a16:creationId xmlns:a16="http://schemas.microsoft.com/office/drawing/2014/main" id="{8920679F-89AE-2389-67AE-CD6279E9DFC1}"/>
              </a:ext>
            </a:extLst>
          </p:cNvPr>
          <p:cNvSpPr/>
          <p:nvPr/>
        </p:nvSpPr>
        <p:spPr>
          <a:xfrm>
            <a:off x="396668" y="6072467"/>
            <a:ext cx="5703101" cy="307777"/>
          </a:xfrm>
          <a:prstGeom prst="rect">
            <a:avLst/>
          </a:prstGeom>
          <a:noFill/>
          <a:ln w="0">
            <a:noFill/>
          </a:ln>
        </p:spPr>
        <p:style>
          <a:lnRef idx="0">
            <a:scrgbClr r="0" g="0" b="0"/>
          </a:lnRef>
          <a:fillRef idx="0">
            <a:scrgbClr r="0" g="0" b="0"/>
          </a:fillRef>
          <a:effectRef idx="0">
            <a:scrgbClr r="0" g="0" b="0"/>
          </a:effectRef>
          <a:fontRef idx="minor"/>
        </p:style>
        <p:txBody>
          <a:bodyPr wrap="none" numCol="1" spcCol="0" anchor="t">
            <a:spAutoFit/>
          </a:bodyPr>
          <a:lstStyle/>
          <a:p>
            <a:pPr algn="r" defTabSz="914400">
              <a:lnSpc>
                <a:spcPct val="100000"/>
              </a:lnSpc>
            </a:pPr>
            <a:r>
              <a:rPr lang="en-US" sz="1400" b="0" strike="noStrike" spc="-1" dirty="0">
                <a:solidFill>
                  <a:srgbClr val="2A6099"/>
                </a:solidFill>
                <a:latin typeface="Helvetica Neue Light"/>
                <a:ea typeface="Arial"/>
              </a:rPr>
              <a:t>[M2-SCREAM water vapor before and after HTHH eruption; K. </a:t>
            </a:r>
            <a:r>
              <a:rPr lang="en-US" sz="1400" b="0" strike="noStrike" spc="-1" dirty="0" err="1">
                <a:solidFill>
                  <a:srgbClr val="2A6099"/>
                </a:solidFill>
                <a:latin typeface="Helvetica Neue Light"/>
                <a:ea typeface="Arial"/>
              </a:rPr>
              <a:t>Wargan</a:t>
            </a:r>
            <a:r>
              <a:rPr lang="en-US" sz="1400" b="0" strike="noStrike" spc="-1" dirty="0">
                <a:solidFill>
                  <a:srgbClr val="2A6099"/>
                </a:solidFill>
                <a:latin typeface="Helvetica Neue Light"/>
                <a:ea typeface="Arial"/>
              </a:rPr>
              <a:t>] </a:t>
            </a:r>
            <a:endParaRPr lang="en-US" sz="1400" b="0" strike="noStrike" spc="-1" dirty="0">
              <a:solidFill>
                <a:srgbClr val="2A6099"/>
              </a:solidFill>
              <a:latin typeface="Arial"/>
            </a:endParaRPr>
          </a:p>
        </p:txBody>
      </p:sp>
      <p:sp>
        <p:nvSpPr>
          <p:cNvPr id="16" name="テキスト ボックス 16">
            <a:extLst>
              <a:ext uri="{FF2B5EF4-FFF2-40B4-BE49-F238E27FC236}">
                <a16:creationId xmlns:a16="http://schemas.microsoft.com/office/drawing/2014/main" id="{F4387167-3D1F-DE89-1733-9FD065C68238}"/>
              </a:ext>
            </a:extLst>
          </p:cNvPr>
          <p:cNvSpPr/>
          <p:nvPr/>
        </p:nvSpPr>
        <p:spPr>
          <a:xfrm>
            <a:off x="6655762" y="1407161"/>
            <a:ext cx="3852722" cy="307777"/>
          </a:xfrm>
          <a:prstGeom prst="rect">
            <a:avLst/>
          </a:prstGeom>
          <a:noFill/>
          <a:ln w="0">
            <a:noFill/>
          </a:ln>
        </p:spPr>
        <p:style>
          <a:lnRef idx="0">
            <a:scrgbClr r="0" g="0" b="0"/>
          </a:lnRef>
          <a:fillRef idx="0">
            <a:scrgbClr r="0" g="0" b="0"/>
          </a:fillRef>
          <a:effectRef idx="0">
            <a:scrgbClr r="0" g="0" b="0"/>
          </a:effectRef>
          <a:fontRef idx="minor"/>
        </p:style>
        <p:txBody>
          <a:bodyPr wrap="none" lIns="91440" tIns="45720" rIns="91440" bIns="45720" numCol="1" spcCol="0" anchor="t">
            <a:spAutoFit/>
          </a:bodyPr>
          <a:lstStyle/>
          <a:p>
            <a:pPr algn="r"/>
            <a:r>
              <a:rPr lang="en-US" sz="1400" b="0" strike="noStrike" spc="-1" dirty="0">
                <a:solidFill>
                  <a:srgbClr val="2A6099"/>
                </a:solidFill>
                <a:latin typeface="Helvetica Neue Light"/>
                <a:ea typeface="Arial"/>
              </a:rPr>
              <a:t>[</a:t>
            </a:r>
            <a:r>
              <a:rPr lang="en-US" sz="1400" spc="-1" dirty="0">
                <a:solidFill>
                  <a:srgbClr val="2A6099"/>
                </a:solidFill>
                <a:latin typeface="Helvetica Neue Light"/>
                <a:ea typeface="Arial"/>
              </a:rPr>
              <a:t>Asian monsoon "ozone valley" in M2-SCREAM]</a:t>
            </a:r>
            <a:r>
              <a:rPr lang="en-US" sz="1400" b="0" strike="noStrike" spc="-1" dirty="0">
                <a:solidFill>
                  <a:srgbClr val="2A6099"/>
                </a:solidFill>
                <a:latin typeface="Helvetica Neue Light"/>
                <a:ea typeface="Arial"/>
              </a:rPr>
              <a:t> </a:t>
            </a:r>
            <a:endParaRPr lang="en-US" sz="1400" b="0" strike="noStrike" spc="-1">
              <a:solidFill>
                <a:srgbClr val="2A6099"/>
              </a:solidFill>
              <a:latin typeface="Arial"/>
            </a:endParaRPr>
          </a:p>
        </p:txBody>
      </p:sp>
    </p:spTree>
    <p:extLst>
      <p:ext uri="{BB962C8B-B14F-4D97-AF65-F5344CB8AC3E}">
        <p14:creationId xmlns:p14="http://schemas.microsoft.com/office/powerpoint/2010/main" val="2920670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3F08-3BC9-623F-208E-F2CA0545AA94}"/>
              </a:ext>
            </a:extLst>
          </p:cNvPr>
          <p:cNvSpPr>
            <a:spLocks noGrp="1"/>
          </p:cNvSpPr>
          <p:nvPr>
            <p:ph type="title"/>
          </p:nvPr>
        </p:nvSpPr>
        <p:spPr>
          <a:xfrm>
            <a:off x="328127" y="758004"/>
            <a:ext cx="8886884" cy="953669"/>
          </a:xfrm>
        </p:spPr>
        <p:txBody>
          <a:bodyPr/>
          <a:lstStyle/>
          <a:p>
            <a:r>
              <a:rPr lang="en-US" dirty="0"/>
              <a:t>Post-MLS</a:t>
            </a:r>
          </a:p>
        </p:txBody>
      </p:sp>
      <p:pic>
        <p:nvPicPr>
          <p:cNvPr id="4" name="Picture 3" descr="A screenshot of a computer screen&#10;&#10;AI-generated content may be incorrect.">
            <a:extLst>
              <a:ext uri="{FF2B5EF4-FFF2-40B4-BE49-F238E27FC236}">
                <a16:creationId xmlns:a16="http://schemas.microsoft.com/office/drawing/2014/main" id="{E29678F5-8E0E-370B-A037-3B70D135A58B}"/>
              </a:ext>
            </a:extLst>
          </p:cNvPr>
          <p:cNvPicPr>
            <a:picLocks noChangeAspect="1"/>
          </p:cNvPicPr>
          <p:nvPr/>
        </p:nvPicPr>
        <p:blipFill>
          <a:blip r:embed="rId2"/>
          <a:stretch>
            <a:fillRect/>
          </a:stretch>
        </p:blipFill>
        <p:spPr>
          <a:xfrm>
            <a:off x="6098962" y="80583"/>
            <a:ext cx="5828538" cy="6541325"/>
          </a:xfrm>
          <a:prstGeom prst="rect">
            <a:avLst/>
          </a:prstGeom>
        </p:spPr>
      </p:pic>
      <p:sp>
        <p:nvSpPr>
          <p:cNvPr id="6" name="TextBox 5">
            <a:extLst>
              <a:ext uri="{FF2B5EF4-FFF2-40B4-BE49-F238E27FC236}">
                <a16:creationId xmlns:a16="http://schemas.microsoft.com/office/drawing/2014/main" id="{7B524BBF-C678-F0EF-CFDB-D09F9366B4FA}"/>
              </a:ext>
            </a:extLst>
          </p:cNvPr>
          <p:cNvSpPr txBox="1"/>
          <p:nvPr/>
        </p:nvSpPr>
        <p:spPr>
          <a:xfrm>
            <a:off x="330574" y="1892151"/>
            <a:ext cx="5643091" cy="4524315"/>
          </a:xfrm>
          <a:prstGeom prst="rect">
            <a:avLst/>
          </a:prstGeom>
          <a:noFill/>
        </p:spPr>
        <p:txBody>
          <a:bodyPr wrap="square" lIns="91440" tIns="45720" rIns="91440" bIns="4572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400" dirty="0">
                <a:solidFill>
                  <a:srgbClr val="000000"/>
                </a:solidFill>
              </a:rPr>
              <a:t>MLS will be retired next year – can these </a:t>
            </a:r>
            <a:r>
              <a:rPr lang="en-US" sz="2400" err="1">
                <a:solidFill>
                  <a:srgbClr val="000000"/>
                </a:solidFill>
              </a:rPr>
              <a:t>reanalyses</a:t>
            </a:r>
            <a:r>
              <a:rPr lang="en-US" sz="2400" dirty="0">
                <a:solidFill>
                  <a:srgbClr val="000000"/>
                </a:solidFill>
              </a:rPr>
              <a:t> still be useful? </a:t>
            </a:r>
            <a:endParaRPr lang="en-US" sz="2400" dirty="0">
              <a:solidFill>
                <a:srgbClr val="000000"/>
              </a:solidFill>
              <a:ea typeface="Calibri"/>
              <a:cs typeface="Calibri"/>
            </a:endParaRPr>
          </a:p>
          <a:p>
            <a:pPr marL="381000" indent="-381000">
              <a:buFont typeface="Arial" panose="020B0604020202020204" pitchFamily="34" charset="0"/>
              <a:buChar char="•"/>
            </a:pPr>
            <a:r>
              <a:rPr lang="en-US" sz="2400" dirty="0">
                <a:solidFill>
                  <a:srgbClr val="000000"/>
                </a:solidFill>
              </a:rPr>
              <a:t>Stratospheric water vapor evolves slowly – just a few high-quality measurements are enough to constrain (see SAGE III at right)</a:t>
            </a:r>
          </a:p>
          <a:p>
            <a:pPr marL="381000" indent="-381000">
              <a:buFont typeface="Arial" panose="020B0604020202020204" pitchFamily="34" charset="0"/>
              <a:buChar char="•"/>
            </a:pPr>
            <a:r>
              <a:rPr lang="en-US" sz="2400" dirty="0">
                <a:solidFill>
                  <a:srgbClr val="000000"/>
                </a:solidFill>
              </a:rPr>
              <a:t>Ozone products are less dependent on Aura MLS, although MLS is useful for profiles</a:t>
            </a:r>
          </a:p>
          <a:p>
            <a:pPr marL="381000" indent="-381000">
              <a:buFont typeface="Arial" panose="020B0604020202020204" pitchFamily="34" charset="0"/>
              <a:buChar char="•"/>
            </a:pPr>
            <a:r>
              <a:rPr lang="en-US" sz="2400" dirty="0">
                <a:solidFill>
                  <a:srgbClr val="000000"/>
                </a:solidFill>
                <a:ea typeface="Calibri"/>
                <a:cs typeface="Arial"/>
              </a:rPr>
              <a:t>Other constituents are more difficult – many questions unanswered!</a:t>
            </a:r>
          </a:p>
        </p:txBody>
      </p:sp>
    </p:spTree>
    <p:extLst>
      <p:ext uri="{BB962C8B-B14F-4D97-AF65-F5344CB8AC3E}">
        <p14:creationId xmlns:p14="http://schemas.microsoft.com/office/powerpoint/2010/main" val="1135741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6BF95-2FA6-E004-7E9F-796B6CD1CAE4}"/>
              </a:ext>
            </a:extLst>
          </p:cNvPr>
          <p:cNvSpPr>
            <a:spLocks noGrp="1"/>
          </p:cNvSpPr>
          <p:nvPr>
            <p:ph type="title"/>
          </p:nvPr>
        </p:nvSpPr>
        <p:spPr>
          <a:xfrm>
            <a:off x="1667069" y="453760"/>
            <a:ext cx="8686800" cy="930281"/>
          </a:xfrm>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dirty="0"/>
              <a:t>GEOS Composition Reanalysis</a:t>
            </a:r>
          </a:p>
        </p:txBody>
      </p:sp>
      <p:sp>
        <p:nvSpPr>
          <p:cNvPr id="19" name="Cube 18">
            <a:extLst>
              <a:ext uri="{FF2B5EF4-FFF2-40B4-BE49-F238E27FC236}">
                <a16:creationId xmlns:a16="http://schemas.microsoft.com/office/drawing/2014/main" id="{60EFE28E-1280-2024-84DC-6AC731A17771}"/>
              </a:ext>
            </a:extLst>
          </p:cNvPr>
          <p:cNvSpPr/>
          <p:nvPr/>
        </p:nvSpPr>
        <p:spPr>
          <a:xfrm>
            <a:off x="203200" y="1498600"/>
            <a:ext cx="2082800" cy="1574800"/>
          </a:xfrm>
          <a:prstGeom prst="cube">
            <a:avLst/>
          </a:prstGeom>
          <a:solidFill>
            <a:schemeClr val="accent6">
              <a:lumMod val="40000"/>
              <a:lumOff val="6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2133" dirty="0"/>
              <a:t>Stratospheric composition</a:t>
            </a:r>
          </a:p>
          <a:p>
            <a:pPr algn="ctr"/>
            <a:r>
              <a:rPr lang="en-US" sz="1333" dirty="0"/>
              <a:t>(M2-SCREAM legacy)</a:t>
            </a:r>
          </a:p>
        </p:txBody>
      </p:sp>
      <p:sp>
        <p:nvSpPr>
          <p:cNvPr id="20" name="Cube 19">
            <a:extLst>
              <a:ext uri="{FF2B5EF4-FFF2-40B4-BE49-F238E27FC236}">
                <a16:creationId xmlns:a16="http://schemas.microsoft.com/office/drawing/2014/main" id="{A641C9C9-EEDA-6F83-0EC9-7B4B35E3659D}"/>
              </a:ext>
            </a:extLst>
          </p:cNvPr>
          <p:cNvSpPr/>
          <p:nvPr/>
        </p:nvSpPr>
        <p:spPr>
          <a:xfrm>
            <a:off x="3302000" y="1498599"/>
            <a:ext cx="2082800" cy="1574800"/>
          </a:xfrm>
          <a:prstGeom prst="cube">
            <a:avLst/>
          </a:prstGeom>
          <a:solidFill>
            <a:schemeClr val="accent6">
              <a:lumMod val="40000"/>
              <a:lumOff val="6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2133" dirty="0"/>
              <a:t>Greenhouse gas data assimilation </a:t>
            </a:r>
            <a:r>
              <a:rPr lang="en-US" sz="1333" dirty="0"/>
              <a:t>(OCO-2 L3 legacy)</a:t>
            </a:r>
          </a:p>
        </p:txBody>
      </p:sp>
      <p:sp>
        <p:nvSpPr>
          <p:cNvPr id="21" name="Cube 20">
            <a:extLst>
              <a:ext uri="{FF2B5EF4-FFF2-40B4-BE49-F238E27FC236}">
                <a16:creationId xmlns:a16="http://schemas.microsoft.com/office/drawing/2014/main" id="{BABE832E-119C-7BCD-9A19-9B7C55380D64}"/>
              </a:ext>
            </a:extLst>
          </p:cNvPr>
          <p:cNvSpPr/>
          <p:nvPr/>
        </p:nvSpPr>
        <p:spPr>
          <a:xfrm>
            <a:off x="1422400" y="5156200"/>
            <a:ext cx="2082800" cy="1574800"/>
          </a:xfrm>
          <a:prstGeom prst="cube">
            <a:avLst/>
          </a:prstGeom>
          <a:solidFill>
            <a:schemeClr val="accent6">
              <a:lumMod val="40000"/>
              <a:lumOff val="6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2133" dirty="0"/>
              <a:t>Tropospheric composition</a:t>
            </a:r>
          </a:p>
          <a:p>
            <a:pPr algn="ctr"/>
            <a:r>
              <a:rPr lang="en-US" sz="1333" dirty="0"/>
              <a:t>(GEOS-CFv2 legacy)</a:t>
            </a:r>
          </a:p>
        </p:txBody>
      </p:sp>
      <p:sp>
        <p:nvSpPr>
          <p:cNvPr id="24" name="Down Arrow 23">
            <a:extLst>
              <a:ext uri="{FF2B5EF4-FFF2-40B4-BE49-F238E27FC236}">
                <a16:creationId xmlns:a16="http://schemas.microsoft.com/office/drawing/2014/main" id="{FA49B585-6467-FF4D-9307-767E68284C3D}"/>
              </a:ext>
            </a:extLst>
          </p:cNvPr>
          <p:cNvSpPr/>
          <p:nvPr/>
        </p:nvSpPr>
        <p:spPr>
          <a:xfrm rot="10800000">
            <a:off x="2286000" y="4604617"/>
            <a:ext cx="419100" cy="508000"/>
          </a:xfrm>
          <a:prstGeom prst="downArrow">
            <a:avLst/>
          </a:prstGeom>
          <a:solidFill>
            <a:schemeClr val="accent6">
              <a:lumMod val="75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800"/>
          </a:p>
        </p:txBody>
      </p:sp>
      <p:sp>
        <p:nvSpPr>
          <p:cNvPr id="25" name="Cube 24">
            <a:extLst>
              <a:ext uri="{FF2B5EF4-FFF2-40B4-BE49-F238E27FC236}">
                <a16:creationId xmlns:a16="http://schemas.microsoft.com/office/drawing/2014/main" id="{8943DAF1-2E5F-566F-7F3B-330A1A08B0D2}"/>
              </a:ext>
            </a:extLst>
          </p:cNvPr>
          <p:cNvSpPr/>
          <p:nvPr/>
        </p:nvSpPr>
        <p:spPr>
          <a:xfrm>
            <a:off x="1563636" y="3361499"/>
            <a:ext cx="2082800" cy="1221327"/>
          </a:xfrm>
          <a:prstGeom prst="cub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2133" dirty="0"/>
              <a:t>GEOS Composition Reanalysis</a:t>
            </a:r>
          </a:p>
        </p:txBody>
      </p:sp>
      <p:sp>
        <p:nvSpPr>
          <p:cNvPr id="26" name="Bent Arrow 25">
            <a:extLst>
              <a:ext uri="{FF2B5EF4-FFF2-40B4-BE49-F238E27FC236}">
                <a16:creationId xmlns:a16="http://schemas.microsoft.com/office/drawing/2014/main" id="{DCE3F675-6AA3-E9B1-9D52-C205AC3BCCB3}"/>
              </a:ext>
            </a:extLst>
          </p:cNvPr>
          <p:cNvSpPr/>
          <p:nvPr/>
        </p:nvSpPr>
        <p:spPr>
          <a:xfrm flipH="1" flipV="1">
            <a:off x="3642715" y="3163955"/>
            <a:ext cx="812231" cy="977507"/>
          </a:xfrm>
          <a:prstGeom prst="bentArrow">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800">
              <a:solidFill>
                <a:schemeClr val="tx1"/>
              </a:solidFill>
            </a:endParaRPr>
          </a:p>
        </p:txBody>
      </p:sp>
      <p:sp>
        <p:nvSpPr>
          <p:cNvPr id="27" name="Bent Arrow 26">
            <a:extLst>
              <a:ext uri="{FF2B5EF4-FFF2-40B4-BE49-F238E27FC236}">
                <a16:creationId xmlns:a16="http://schemas.microsoft.com/office/drawing/2014/main" id="{E2761943-BC02-8E22-ABB3-C83D8275C299}"/>
              </a:ext>
            </a:extLst>
          </p:cNvPr>
          <p:cNvSpPr/>
          <p:nvPr/>
        </p:nvSpPr>
        <p:spPr>
          <a:xfrm flipV="1">
            <a:off x="868858" y="3137293"/>
            <a:ext cx="700685" cy="977507"/>
          </a:xfrm>
          <a:prstGeom prst="bentArrow">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800">
              <a:solidFill>
                <a:schemeClr val="tx1"/>
              </a:solidFill>
            </a:endParaRPr>
          </a:p>
        </p:txBody>
      </p:sp>
      <p:sp>
        <p:nvSpPr>
          <p:cNvPr id="28" name="TextBox 27">
            <a:extLst>
              <a:ext uri="{FF2B5EF4-FFF2-40B4-BE49-F238E27FC236}">
                <a16:creationId xmlns:a16="http://schemas.microsoft.com/office/drawing/2014/main" id="{47CAE641-66C7-7A40-16B8-B78FE2FCDAC3}"/>
              </a:ext>
            </a:extLst>
          </p:cNvPr>
          <p:cNvSpPr txBox="1"/>
          <p:nvPr/>
        </p:nvSpPr>
        <p:spPr>
          <a:xfrm>
            <a:off x="6092228" y="1386743"/>
            <a:ext cx="5643091" cy="4893647"/>
          </a:xfrm>
          <a:prstGeom prst="rect">
            <a:avLst/>
          </a:prstGeom>
          <a:noFill/>
        </p:spPr>
        <p:txBody>
          <a:bodyPr wrap="square" lIns="91440" tIns="45720" rIns="91440" bIns="4572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just"/>
            <a:r>
              <a:rPr lang="en-US" sz="2400" b="1" dirty="0">
                <a:solidFill>
                  <a:srgbClr val="000000"/>
                </a:solidFill>
              </a:rPr>
              <a:t>“All-atmosphere” composition reanalysis under development</a:t>
            </a:r>
          </a:p>
          <a:p>
            <a:pPr algn="just"/>
            <a:r>
              <a:rPr lang="en-US" sz="2400" b="1" dirty="0">
                <a:solidFill>
                  <a:srgbClr val="000000"/>
                </a:solidFill>
              </a:rPr>
              <a:t> </a:t>
            </a:r>
          </a:p>
          <a:p>
            <a:pPr marL="381000" indent="-381000">
              <a:buFont typeface="Arial" panose="020B0604020202020204" pitchFamily="34" charset="0"/>
              <a:buChar char="•"/>
            </a:pPr>
            <a:r>
              <a:rPr lang="en-US" sz="2400" dirty="0">
                <a:solidFill>
                  <a:srgbClr val="000000"/>
                </a:solidFill>
              </a:rPr>
              <a:t>GEOS-Chem chemistry model</a:t>
            </a:r>
            <a:endParaRPr lang="en-US" sz="2400" dirty="0">
              <a:solidFill>
                <a:srgbClr val="000000"/>
              </a:solidFill>
              <a:ea typeface="Calibri"/>
              <a:cs typeface="Calibri"/>
            </a:endParaRPr>
          </a:p>
          <a:p>
            <a:pPr marL="381000" indent="-381000">
              <a:buFont typeface="Arial" panose="020B0604020202020204" pitchFamily="34" charset="0"/>
              <a:buChar char="•"/>
            </a:pPr>
            <a:r>
              <a:rPr lang="en-US" sz="2400" dirty="0">
                <a:solidFill>
                  <a:srgbClr val="000000"/>
                </a:solidFill>
              </a:rPr>
              <a:t>Meteorology replayed to a recent GMAO’s reanalysis product (GEOS-IT)</a:t>
            </a:r>
            <a:endParaRPr lang="en-US" sz="2400" dirty="0">
              <a:solidFill>
                <a:srgbClr val="000000"/>
              </a:solidFill>
              <a:ea typeface="Calibri"/>
              <a:cs typeface="Calibri"/>
            </a:endParaRPr>
          </a:p>
          <a:p>
            <a:pPr marL="381000" indent="-381000">
              <a:buFont typeface="Arial" panose="020B0604020202020204" pitchFamily="34" charset="0"/>
              <a:buChar char="•"/>
            </a:pPr>
            <a:r>
              <a:rPr lang="en-US" sz="2400" dirty="0">
                <a:solidFill>
                  <a:srgbClr val="000000"/>
                </a:solidFill>
              </a:rPr>
              <a:t>Assimilation of stratospheric, tropospheric and GHG data</a:t>
            </a:r>
            <a:endParaRPr lang="en-US" sz="2400" dirty="0">
              <a:solidFill>
                <a:srgbClr val="000000"/>
              </a:solidFill>
              <a:ea typeface="Calibri"/>
              <a:cs typeface="Calibri"/>
            </a:endParaRPr>
          </a:p>
          <a:p>
            <a:pPr marL="381000" indent="-381000">
              <a:buFont typeface="Arial" panose="020B0604020202020204" pitchFamily="34" charset="0"/>
              <a:buChar char="•"/>
            </a:pPr>
            <a:r>
              <a:rPr lang="en-US" sz="2400" dirty="0">
                <a:solidFill>
                  <a:srgbClr val="000000"/>
                </a:solidFill>
              </a:rPr>
              <a:t>Production to start later in 2024</a:t>
            </a:r>
            <a:endParaRPr lang="en-US" sz="2400" dirty="0">
              <a:solidFill>
                <a:srgbClr val="000000"/>
              </a:solidFill>
              <a:ea typeface="Calibri"/>
              <a:cs typeface="Calibri"/>
            </a:endParaRPr>
          </a:p>
          <a:p>
            <a:pPr marL="381000" indent="-381000">
              <a:buFont typeface="Arial" panose="020B0604020202020204" pitchFamily="34" charset="0"/>
              <a:buChar char="•"/>
            </a:pPr>
            <a:r>
              <a:rPr lang="en-US" sz="2400" dirty="0"/>
              <a:t>Assimilated species: O</a:t>
            </a:r>
            <a:r>
              <a:rPr lang="en-US" sz="2400" baseline="-25000" dirty="0"/>
              <a:t>3</a:t>
            </a:r>
            <a:r>
              <a:rPr lang="en-US" sz="2400" dirty="0"/>
              <a:t>, HCl, HNO</a:t>
            </a:r>
            <a:r>
              <a:rPr lang="en-US" sz="2400" baseline="-25000" dirty="0"/>
              <a:t>3</a:t>
            </a:r>
            <a:r>
              <a:rPr lang="en-US" sz="2400" dirty="0"/>
              <a:t>, N</a:t>
            </a:r>
            <a:r>
              <a:rPr lang="en-US" sz="2400" baseline="-25000" dirty="0"/>
              <a:t>2</a:t>
            </a:r>
            <a:r>
              <a:rPr lang="en-US" sz="2400" dirty="0"/>
              <a:t>O, H</a:t>
            </a:r>
            <a:r>
              <a:rPr lang="en-US" sz="2400" baseline="-25000" dirty="0"/>
              <a:t>2</a:t>
            </a:r>
            <a:r>
              <a:rPr lang="en-US" sz="2400" dirty="0"/>
              <a:t>O, CH</a:t>
            </a:r>
            <a:r>
              <a:rPr lang="en-US" sz="2400" baseline="-25000" dirty="0"/>
              <a:t>3</a:t>
            </a:r>
            <a:r>
              <a:rPr lang="en-US" sz="2400" dirty="0"/>
              <a:t>Cl, CO, NO</a:t>
            </a:r>
            <a:r>
              <a:rPr lang="en-US" sz="2400" baseline="-25000" dirty="0"/>
              <a:t>2</a:t>
            </a:r>
            <a:r>
              <a:rPr lang="en-US" sz="2400" dirty="0"/>
              <a:t>, SO</a:t>
            </a:r>
            <a:r>
              <a:rPr lang="en-US" sz="2400" baseline="-25000" dirty="0"/>
              <a:t>2</a:t>
            </a:r>
            <a:r>
              <a:rPr lang="en-US" sz="2400" dirty="0"/>
              <a:t>, CO</a:t>
            </a:r>
            <a:r>
              <a:rPr lang="en-US" sz="2400" baseline="-25000" dirty="0"/>
              <a:t>2</a:t>
            </a:r>
            <a:r>
              <a:rPr lang="en-US" sz="2400" dirty="0"/>
              <a:t>, CH</a:t>
            </a:r>
            <a:r>
              <a:rPr lang="en-US" sz="2400" baseline="-25000" dirty="0"/>
              <a:t>4</a:t>
            </a:r>
            <a:endParaRPr lang="en-US" sz="2400" baseline="-25000" dirty="0">
              <a:ea typeface="Calibri"/>
              <a:cs typeface="Calibri"/>
            </a:endParaRPr>
          </a:p>
          <a:p>
            <a:pPr marL="381000" indent="-381000">
              <a:buFont typeface="Arial" panose="020B0604020202020204" pitchFamily="34" charset="0"/>
              <a:buChar char="•"/>
            </a:pPr>
            <a:r>
              <a:rPr lang="en-US" sz="2400" dirty="0">
                <a:solidFill>
                  <a:srgbClr val="000000"/>
                </a:solidFill>
              </a:rPr>
              <a:t>Aerosol assimilation (AOD) coupled to chemistry and radiation</a:t>
            </a:r>
            <a:endParaRPr lang="en-US" sz="2400" dirty="0">
              <a:solidFill>
                <a:srgbClr val="000000"/>
              </a:solidFill>
              <a:ea typeface="Calibri"/>
              <a:cs typeface="Calibri"/>
            </a:endParaRPr>
          </a:p>
        </p:txBody>
      </p:sp>
      <p:sp>
        <p:nvSpPr>
          <p:cNvPr id="4" name="テキスト ボックス 16">
            <a:extLst>
              <a:ext uri="{FF2B5EF4-FFF2-40B4-BE49-F238E27FC236}">
                <a16:creationId xmlns:a16="http://schemas.microsoft.com/office/drawing/2014/main" id="{32259245-BB17-F24A-27DD-7CF402D7CB68}"/>
              </a:ext>
            </a:extLst>
          </p:cNvPr>
          <p:cNvSpPr/>
          <p:nvPr/>
        </p:nvSpPr>
        <p:spPr>
          <a:xfrm>
            <a:off x="9623802" y="6546773"/>
            <a:ext cx="2463110" cy="307777"/>
          </a:xfrm>
          <a:prstGeom prst="rect">
            <a:avLst/>
          </a:prstGeom>
          <a:noFill/>
          <a:ln w="0">
            <a:noFill/>
          </a:ln>
        </p:spPr>
        <p:style>
          <a:lnRef idx="0">
            <a:scrgbClr r="0" g="0" b="0"/>
          </a:lnRef>
          <a:fillRef idx="0">
            <a:scrgbClr r="0" g="0" b="0"/>
          </a:fillRef>
          <a:effectRef idx="0">
            <a:scrgbClr r="0" g="0" b="0"/>
          </a:effectRef>
          <a:fontRef idx="minor"/>
        </p:style>
        <p:txBody>
          <a:bodyPr wrap="none" lIns="91440" tIns="45720" rIns="91440" bIns="45720" numCol="1" spcCol="0" anchor="t">
            <a:spAutoFit/>
          </a:bodyPr>
          <a:lstStyle/>
          <a:p>
            <a:pPr algn="r"/>
            <a:r>
              <a:rPr lang="en-US" sz="1400" b="0" strike="noStrike" spc="-1" dirty="0">
                <a:solidFill>
                  <a:srgbClr val="2A6099"/>
                </a:solidFill>
                <a:latin typeface="Helvetica Neue Light"/>
                <a:ea typeface="Arial"/>
              </a:rPr>
              <a:t>[</a:t>
            </a:r>
            <a:r>
              <a:rPr lang="en-US" sz="1400" spc="-1" dirty="0">
                <a:solidFill>
                  <a:srgbClr val="2A6099"/>
                </a:solidFill>
                <a:latin typeface="Helvetica Neue Light"/>
                <a:ea typeface="Arial"/>
              </a:rPr>
              <a:t>Slide courtesy of</a:t>
            </a:r>
            <a:r>
              <a:rPr lang="en-US" sz="1400" b="0" strike="noStrike" spc="-1" dirty="0">
                <a:solidFill>
                  <a:srgbClr val="2A6099"/>
                </a:solidFill>
                <a:latin typeface="Helvetica Neue Light"/>
                <a:ea typeface="Arial"/>
              </a:rPr>
              <a:t> K. </a:t>
            </a:r>
            <a:r>
              <a:rPr lang="en-US" sz="1400" b="0" strike="noStrike" spc="-1" dirty="0" err="1">
                <a:solidFill>
                  <a:srgbClr val="2A6099"/>
                </a:solidFill>
                <a:latin typeface="Helvetica Neue Light"/>
                <a:ea typeface="Arial"/>
              </a:rPr>
              <a:t>Wargan</a:t>
            </a:r>
            <a:r>
              <a:rPr lang="en-US" sz="1400" b="0" strike="noStrike" spc="-1" dirty="0">
                <a:solidFill>
                  <a:srgbClr val="2A6099"/>
                </a:solidFill>
                <a:latin typeface="Helvetica Neue Light"/>
                <a:ea typeface="Arial"/>
              </a:rPr>
              <a:t>] </a:t>
            </a:r>
            <a:endParaRPr lang="en-US" sz="1400" b="0" strike="noStrike" spc="-1" dirty="0">
              <a:solidFill>
                <a:srgbClr val="2A6099"/>
              </a:solidFill>
              <a:latin typeface="Arial"/>
            </a:endParaRPr>
          </a:p>
        </p:txBody>
      </p:sp>
    </p:spTree>
    <p:extLst>
      <p:ext uri="{BB962C8B-B14F-4D97-AF65-F5344CB8AC3E}">
        <p14:creationId xmlns:p14="http://schemas.microsoft.com/office/powerpoint/2010/main" val="2762079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Miyazaki et al., 2020a"/>
          <p:cNvSpPr txBox="1"/>
          <p:nvPr/>
        </p:nvSpPr>
        <p:spPr>
          <a:xfrm>
            <a:off x="401152" y="1686593"/>
            <a:ext cx="1905397" cy="205584"/>
          </a:xfrm>
          <a:prstGeom prst="rect">
            <a:avLst/>
          </a:prstGeom>
          <a:solidFill>
            <a:srgbClr val="FFFDE5"/>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648" tIns="44648" rIns="44648" bIns="44648">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750"/>
              <a:t>Miyazaki et al., 2020a</a:t>
            </a:r>
          </a:p>
        </p:txBody>
      </p:sp>
      <p:sp>
        <p:nvSpPr>
          <p:cNvPr id="386" name="Multi-mOdel Multi-cOnstituent CHEMical data assimilation (MOMO-Chem)"/>
          <p:cNvSpPr txBox="1"/>
          <p:nvPr/>
        </p:nvSpPr>
        <p:spPr>
          <a:xfrm>
            <a:off x="307302" y="6298661"/>
            <a:ext cx="11575839" cy="560250"/>
          </a:xfrm>
          <a:prstGeom prst="rect">
            <a:avLst/>
          </a:prstGeom>
          <a:gradFill>
            <a:gsLst>
              <a:gs pos="0">
                <a:srgbClr val="51A7F9"/>
              </a:gs>
              <a:gs pos="100000">
                <a:srgbClr val="0365C0"/>
              </a:gs>
            </a:gsLst>
            <a:lin ang="5400000"/>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5016" tIns="125016" rIns="125016" bIns="125016"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2000" dirty="0">
                <a:latin typeface="Arial"/>
              </a:rPr>
              <a:t>Multi-</a:t>
            </a:r>
            <a:r>
              <a:rPr sz="2000" err="1">
                <a:latin typeface="Arial"/>
              </a:rPr>
              <a:t>mOdel</a:t>
            </a:r>
            <a:r>
              <a:rPr sz="2000" dirty="0">
                <a:latin typeface="Arial"/>
              </a:rPr>
              <a:t> Multi-</a:t>
            </a:r>
            <a:r>
              <a:rPr sz="2000" err="1">
                <a:latin typeface="Arial"/>
              </a:rPr>
              <a:t>cOnstituent</a:t>
            </a:r>
            <a:r>
              <a:rPr sz="2000" dirty="0">
                <a:latin typeface="Arial"/>
              </a:rPr>
              <a:t> </a:t>
            </a:r>
            <a:r>
              <a:rPr sz="2000" err="1">
                <a:latin typeface="Arial"/>
              </a:rPr>
              <a:t>CHEMical</a:t>
            </a:r>
            <a:r>
              <a:rPr sz="2000" dirty="0">
                <a:latin typeface="Arial"/>
              </a:rPr>
              <a:t> data assimilation (MOMO-Chem)</a:t>
            </a:r>
            <a:endParaRPr lang="en-US" sz="2000">
              <a:latin typeface="Arial"/>
            </a:endParaRPr>
          </a:p>
        </p:txBody>
      </p:sp>
      <p:grpSp>
        <p:nvGrpSpPr>
          <p:cNvPr id="417" name="Group"/>
          <p:cNvGrpSpPr/>
          <p:nvPr/>
        </p:nvGrpSpPr>
        <p:grpSpPr>
          <a:xfrm>
            <a:off x="1434794" y="1299764"/>
            <a:ext cx="9611217" cy="4584126"/>
            <a:chOff x="0" y="0"/>
            <a:chExt cx="19222432" cy="9168251"/>
          </a:xfrm>
        </p:grpSpPr>
        <p:grpSp>
          <p:nvGrpSpPr>
            <p:cNvPr id="393" name="Group"/>
            <p:cNvGrpSpPr/>
            <p:nvPr/>
          </p:nvGrpSpPr>
          <p:grpSpPr>
            <a:xfrm>
              <a:off x="-1" y="5631749"/>
              <a:ext cx="19222434" cy="3536503"/>
              <a:chOff x="0" y="0"/>
              <a:chExt cx="19222432" cy="3536501"/>
            </a:xfrm>
          </p:grpSpPr>
          <p:sp>
            <p:nvSpPr>
              <p:cNvPr id="387" name="Arrow"/>
              <p:cNvSpPr/>
              <p:nvPr/>
            </p:nvSpPr>
            <p:spPr>
              <a:xfrm rot="7200000">
                <a:off x="12202644" y="241824"/>
                <a:ext cx="1676315" cy="1936166"/>
              </a:xfrm>
              <a:prstGeom prst="rightArrow">
                <a:avLst>
                  <a:gd name="adj1" fmla="val 42313"/>
                  <a:gd name="adj2" fmla="val 51791"/>
                </a:avLst>
              </a:prstGeom>
              <a:solidFill>
                <a:srgbClr val="53585F"/>
              </a:solidFill>
              <a:ln w="12700" cap="flat">
                <a:noFill/>
                <a:miter lim="400000"/>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sp>
            <p:nvSpPr>
              <p:cNvPr id="388" name="1. Emissions + σE"/>
              <p:cNvSpPr/>
              <p:nvPr/>
            </p:nvSpPr>
            <p:spPr>
              <a:xfrm>
                <a:off x="0" y="2084377"/>
                <a:ext cx="4840414" cy="1452125"/>
              </a:xfrm>
              <a:prstGeom prst="roundRect">
                <a:avLst>
                  <a:gd name="adj" fmla="val 20000"/>
                </a:avLst>
              </a:prstGeom>
              <a:solidFill>
                <a:srgbClr val="FCE4DE"/>
              </a:solidFill>
              <a:ln w="889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8930">
                  <a:lnSpc>
                    <a:spcPct val="10000"/>
                  </a:lnSpc>
                  <a:defRPr sz="4000">
                    <a:latin typeface="Calibri"/>
                    <a:ea typeface="Calibri"/>
                    <a:cs typeface="Calibri"/>
                    <a:sym typeface="Calibri"/>
                  </a:defRPr>
                </a:pPr>
                <a:r>
                  <a:rPr sz="2000"/>
                  <a:t>1. Emissions + σ</a:t>
                </a:r>
                <a:r>
                  <a:rPr sz="2000" baseline="-5999"/>
                  <a:t>E</a:t>
                </a:r>
              </a:p>
            </p:txBody>
          </p:sp>
          <p:sp>
            <p:nvSpPr>
              <p:cNvPr id="389" name="3. Health Impacts + σH"/>
              <p:cNvSpPr/>
              <p:nvPr/>
            </p:nvSpPr>
            <p:spPr>
              <a:xfrm>
                <a:off x="13336489" y="2084377"/>
                <a:ext cx="5885944" cy="1452125"/>
              </a:xfrm>
              <a:prstGeom prst="roundRect">
                <a:avLst>
                  <a:gd name="adj" fmla="val 20000"/>
                </a:avLst>
              </a:prstGeom>
              <a:solidFill>
                <a:srgbClr val="E8E6FC"/>
              </a:solidFill>
              <a:ln w="889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8930">
                  <a:lnSpc>
                    <a:spcPct val="10000"/>
                  </a:lnSpc>
                  <a:defRPr sz="4000">
                    <a:latin typeface="Calibri"/>
                    <a:ea typeface="Calibri"/>
                    <a:cs typeface="Calibri"/>
                    <a:sym typeface="Calibri"/>
                  </a:defRPr>
                </a:pPr>
                <a:r>
                  <a:rPr sz="2000"/>
                  <a:t>3. Health Impacts + σ</a:t>
                </a:r>
                <a:r>
                  <a:rPr sz="2000" baseline="-5999"/>
                  <a:t>H</a:t>
                </a:r>
              </a:p>
            </p:txBody>
          </p:sp>
          <p:sp>
            <p:nvSpPr>
              <p:cNvPr id="390" name="2. Concentrations + σC"/>
              <p:cNvSpPr/>
              <p:nvPr/>
            </p:nvSpPr>
            <p:spPr>
              <a:xfrm>
                <a:off x="6066911" y="2084377"/>
                <a:ext cx="6043081" cy="1452125"/>
              </a:xfrm>
              <a:prstGeom prst="roundRect">
                <a:avLst>
                  <a:gd name="adj" fmla="val 20000"/>
                </a:avLst>
              </a:prstGeom>
              <a:solidFill>
                <a:srgbClr val="EFFCDA"/>
              </a:solidFill>
              <a:ln w="889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8930">
                  <a:lnSpc>
                    <a:spcPct val="10000"/>
                  </a:lnSpc>
                  <a:defRPr sz="4000">
                    <a:latin typeface="Calibri"/>
                    <a:ea typeface="Calibri"/>
                    <a:cs typeface="Calibri"/>
                    <a:sym typeface="Calibri"/>
                  </a:defRPr>
                </a:pPr>
                <a:r>
                  <a:rPr sz="2000"/>
                  <a:t>2. Concentrations + σ</a:t>
                </a:r>
                <a:r>
                  <a:rPr sz="2000" baseline="-5999"/>
                  <a:t>C</a:t>
                </a:r>
              </a:p>
            </p:txBody>
          </p:sp>
          <p:sp>
            <p:nvSpPr>
              <p:cNvPr id="391" name="Line"/>
              <p:cNvSpPr/>
              <p:nvPr/>
            </p:nvSpPr>
            <p:spPr>
              <a:xfrm>
                <a:off x="4886233" y="2783207"/>
                <a:ext cx="1173582" cy="1"/>
              </a:xfrm>
              <a:prstGeom prst="line">
                <a:avLst/>
              </a:prstGeom>
              <a:noFill/>
              <a:ln w="139700" cap="flat">
                <a:solidFill>
                  <a:srgbClr val="000000"/>
                </a:solidFill>
                <a:prstDash val="solid"/>
                <a:miter lim="400000"/>
                <a:tail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sp>
            <p:nvSpPr>
              <p:cNvPr id="392" name="Line"/>
              <p:cNvSpPr/>
              <p:nvPr/>
            </p:nvSpPr>
            <p:spPr>
              <a:xfrm>
                <a:off x="12108129" y="2783207"/>
                <a:ext cx="1279297" cy="1"/>
              </a:xfrm>
              <a:prstGeom prst="line">
                <a:avLst/>
              </a:prstGeom>
              <a:noFill/>
              <a:ln w="139700" cap="flat">
                <a:solidFill>
                  <a:srgbClr val="000000"/>
                </a:solidFill>
                <a:prstDash val="solid"/>
                <a:miter lim="400000"/>
                <a:tail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grpSp>
        <p:sp>
          <p:nvSpPr>
            <p:cNvPr id="394" name="Rounded Rectangle"/>
            <p:cNvSpPr/>
            <p:nvPr/>
          </p:nvSpPr>
          <p:spPr>
            <a:xfrm>
              <a:off x="6338357" y="0"/>
              <a:ext cx="5126282" cy="6665487"/>
            </a:xfrm>
            <a:prstGeom prst="roundRect">
              <a:avLst>
                <a:gd name="adj" fmla="val 14781"/>
              </a:avLst>
            </a:prstGeom>
            <a:solidFill>
              <a:srgbClr val="F5D328"/>
            </a:solidFill>
            <a:ln w="63500" cap="flat">
              <a:solidFill>
                <a:srgbClr val="000000"/>
              </a:solidFill>
              <a:prstDash val="solid"/>
              <a:miter lim="400000"/>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sp>
          <p:nvSpPr>
            <p:cNvPr id="395" name="Rounded Rectangle"/>
            <p:cNvSpPr/>
            <p:nvPr/>
          </p:nvSpPr>
          <p:spPr>
            <a:xfrm>
              <a:off x="348509" y="2022089"/>
              <a:ext cx="4954498" cy="3198155"/>
            </a:xfrm>
            <a:prstGeom prst="roundRect">
              <a:avLst>
                <a:gd name="adj" fmla="val 9081"/>
              </a:avLst>
            </a:prstGeom>
            <a:solidFill>
              <a:srgbClr val="ACF7FC"/>
            </a:solidFill>
            <a:ln w="88900" cap="flat">
              <a:solidFill>
                <a:srgbClr val="000000"/>
              </a:solidFill>
              <a:prstDash val="solid"/>
              <a:miter lim="400000"/>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3600" b="0">
                  <a:latin typeface="Calibri"/>
                  <a:ea typeface="Calibri"/>
                  <a:cs typeface="Calibri"/>
                  <a:sym typeface="Calibri"/>
                </a:defRPr>
              </a:pPr>
              <a:endParaRPr sz="1800"/>
            </a:p>
          </p:txBody>
        </p:sp>
        <p:sp>
          <p:nvSpPr>
            <p:cNvPr id="396" name="GEOS-Chem"/>
            <p:cNvSpPr/>
            <p:nvPr/>
          </p:nvSpPr>
          <p:spPr>
            <a:xfrm>
              <a:off x="6783675" y="1909442"/>
              <a:ext cx="4265268" cy="987446"/>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859" tIns="17859" rIns="17859" bIns="1785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750"/>
                <a:t>GEOS-Chem</a:t>
              </a:r>
            </a:p>
          </p:txBody>
        </p:sp>
        <p:sp>
          <p:nvSpPr>
            <p:cNvPr id="397" name="AGCM-CHASER"/>
            <p:cNvSpPr/>
            <p:nvPr/>
          </p:nvSpPr>
          <p:spPr>
            <a:xfrm>
              <a:off x="6783675" y="3103411"/>
              <a:ext cx="4265268" cy="987445"/>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859" tIns="17859" rIns="17859" bIns="1785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750"/>
                <a:t>AGCM-CHASER</a:t>
              </a:r>
            </a:p>
          </p:txBody>
        </p:sp>
        <p:sp>
          <p:nvSpPr>
            <p:cNvPr id="398" name="MIROC-Chem"/>
            <p:cNvSpPr/>
            <p:nvPr/>
          </p:nvSpPr>
          <p:spPr>
            <a:xfrm>
              <a:off x="6783675" y="4297379"/>
              <a:ext cx="4265268" cy="987446"/>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859" tIns="17859" rIns="17859" bIns="1785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750"/>
                <a:t>MIROC-Chem</a:t>
              </a:r>
            </a:p>
          </p:txBody>
        </p:sp>
        <p:sp>
          <p:nvSpPr>
            <p:cNvPr id="399" name="MIROC-Chem-H"/>
            <p:cNvSpPr/>
            <p:nvPr/>
          </p:nvSpPr>
          <p:spPr>
            <a:xfrm>
              <a:off x="6783675" y="5394540"/>
              <a:ext cx="4265268" cy="987445"/>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859" tIns="17859" rIns="17859" bIns="1785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750"/>
                <a:t>MIROC-Chem-H</a:t>
              </a:r>
            </a:p>
          </p:txBody>
        </p:sp>
        <p:sp>
          <p:nvSpPr>
            <p:cNvPr id="400" name="Aura"/>
            <p:cNvSpPr/>
            <p:nvPr/>
          </p:nvSpPr>
          <p:spPr>
            <a:xfrm>
              <a:off x="549223" y="4039224"/>
              <a:ext cx="1394040" cy="880211"/>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750"/>
                <a:t>Aura</a:t>
              </a:r>
            </a:p>
          </p:txBody>
        </p:sp>
        <p:sp>
          <p:nvSpPr>
            <p:cNvPr id="401" name="Multi-constituent…"/>
            <p:cNvSpPr txBox="1"/>
            <p:nvPr/>
          </p:nvSpPr>
          <p:spPr>
            <a:xfrm>
              <a:off x="685535" y="2143428"/>
              <a:ext cx="4296728" cy="17779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lnSpc>
                  <a:spcPct val="80000"/>
                </a:lnSpc>
                <a:defRPr sz="4000">
                  <a:latin typeface="Calibri"/>
                  <a:ea typeface="Calibri"/>
                  <a:cs typeface="Calibri"/>
                  <a:sym typeface="Calibri"/>
                </a:defRPr>
              </a:pPr>
              <a:r>
                <a:rPr sz="2000"/>
                <a:t>Multi-constituent </a:t>
              </a:r>
            </a:p>
            <a:p>
              <a:pPr defTabSz="410766">
                <a:lnSpc>
                  <a:spcPct val="90000"/>
                </a:lnSpc>
                <a:defRPr sz="4000">
                  <a:latin typeface="Calibri"/>
                  <a:ea typeface="Calibri"/>
                  <a:cs typeface="Calibri"/>
                  <a:sym typeface="Calibri"/>
                </a:defRPr>
              </a:pPr>
              <a:r>
                <a:rPr sz="2000"/>
                <a:t>satellite data</a:t>
              </a:r>
            </a:p>
            <a:p>
              <a:pPr defTabSz="410766">
                <a:lnSpc>
                  <a:spcPct val="90000"/>
                </a:lnSpc>
                <a:defRPr sz="3200">
                  <a:latin typeface="Calibri"/>
                  <a:ea typeface="Calibri"/>
                  <a:cs typeface="Calibri"/>
                  <a:sym typeface="Calibri"/>
                </a:defRPr>
              </a:pPr>
              <a:r>
                <a:rPr sz="1600"/>
                <a:t>(NO</a:t>
              </a:r>
              <a:r>
                <a:rPr sz="1600" baseline="-5999"/>
                <a:t>2</a:t>
              </a:r>
              <a:r>
                <a:rPr sz="1600"/>
                <a:t>, O</a:t>
              </a:r>
              <a:r>
                <a:rPr sz="1600" baseline="-5999"/>
                <a:t>3</a:t>
              </a:r>
              <a:r>
                <a:rPr sz="1600"/>
                <a:t>, CO, HNO</a:t>
              </a:r>
              <a:r>
                <a:rPr sz="1600" baseline="-5999"/>
                <a:t>3</a:t>
              </a:r>
              <a:r>
                <a:rPr sz="1600"/>
                <a:t>)</a:t>
              </a:r>
            </a:p>
          </p:txBody>
        </p:sp>
        <p:sp>
          <p:nvSpPr>
            <p:cNvPr id="402" name="Multi-model…"/>
            <p:cNvSpPr txBox="1"/>
            <p:nvPr/>
          </p:nvSpPr>
          <p:spPr>
            <a:xfrm>
              <a:off x="6922810" y="62750"/>
              <a:ext cx="4058742" cy="18346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lnSpc>
                  <a:spcPct val="80000"/>
                </a:lnSpc>
                <a:defRPr sz="4000">
                  <a:latin typeface="Calibri"/>
                  <a:ea typeface="Calibri"/>
                  <a:cs typeface="Calibri"/>
                  <a:sym typeface="Calibri"/>
                </a:defRPr>
              </a:pPr>
              <a:r>
                <a:rPr sz="2000"/>
                <a:t>Multi-model</a:t>
              </a:r>
            </a:p>
            <a:p>
              <a:pPr defTabSz="410766">
                <a:lnSpc>
                  <a:spcPct val="90000"/>
                </a:lnSpc>
                <a:defRPr sz="4000">
                  <a:latin typeface="Calibri"/>
                  <a:ea typeface="Calibri"/>
                  <a:cs typeface="Calibri"/>
                  <a:sym typeface="Calibri"/>
                </a:defRPr>
              </a:pPr>
              <a:r>
                <a:rPr sz="2000"/>
                <a:t>data assimilation</a:t>
              </a:r>
            </a:p>
            <a:p>
              <a:pPr defTabSz="410766">
                <a:lnSpc>
                  <a:spcPct val="90000"/>
                </a:lnSpc>
                <a:defRPr sz="3600">
                  <a:latin typeface="Calibri"/>
                  <a:ea typeface="Calibri"/>
                  <a:cs typeface="Calibri"/>
                  <a:sym typeface="Calibri"/>
                </a:defRPr>
              </a:pPr>
              <a:r>
                <a:rPr sz="1800"/>
                <a:t>(EnKF x 4 CTMs)</a:t>
              </a:r>
            </a:p>
          </p:txBody>
        </p:sp>
        <p:sp>
          <p:nvSpPr>
            <p:cNvPr id="403" name="Aqua"/>
            <p:cNvSpPr/>
            <p:nvPr/>
          </p:nvSpPr>
          <p:spPr>
            <a:xfrm>
              <a:off x="2136879" y="4039224"/>
              <a:ext cx="1394040" cy="880211"/>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750"/>
                <a:t>Aqua</a:t>
              </a:r>
            </a:p>
          </p:txBody>
        </p:sp>
        <p:sp>
          <p:nvSpPr>
            <p:cNvPr id="404" name="Terra"/>
            <p:cNvSpPr/>
            <p:nvPr/>
          </p:nvSpPr>
          <p:spPr>
            <a:xfrm>
              <a:off x="3705173" y="4039224"/>
              <a:ext cx="1394040" cy="880211"/>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750"/>
                <a:t>Terra</a:t>
              </a:r>
            </a:p>
          </p:txBody>
        </p:sp>
        <p:sp>
          <p:nvSpPr>
            <p:cNvPr id="405" name="Line"/>
            <p:cNvSpPr/>
            <p:nvPr/>
          </p:nvSpPr>
          <p:spPr>
            <a:xfrm flipV="1">
              <a:off x="5292828" y="2359622"/>
              <a:ext cx="1472933" cy="1718327"/>
            </a:xfrm>
            <a:prstGeom prst="line">
              <a:avLst/>
            </a:prstGeom>
            <a:noFill/>
            <a:ln w="88900" cap="flat">
              <a:solidFill>
                <a:srgbClr val="000000"/>
              </a:solidFill>
              <a:prstDash val="solid"/>
              <a:miter lim="400000"/>
              <a:tail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sp>
          <p:nvSpPr>
            <p:cNvPr id="406" name="Line"/>
            <p:cNvSpPr/>
            <p:nvPr/>
          </p:nvSpPr>
          <p:spPr>
            <a:xfrm flipV="1">
              <a:off x="5292828" y="3560472"/>
              <a:ext cx="1468406" cy="517477"/>
            </a:xfrm>
            <a:prstGeom prst="line">
              <a:avLst/>
            </a:prstGeom>
            <a:noFill/>
            <a:ln w="88900" cap="flat">
              <a:solidFill>
                <a:srgbClr val="000000"/>
              </a:solidFill>
              <a:prstDash val="solid"/>
              <a:miter lim="400000"/>
              <a:tail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sp>
          <p:nvSpPr>
            <p:cNvPr id="407" name="Line"/>
            <p:cNvSpPr/>
            <p:nvPr/>
          </p:nvSpPr>
          <p:spPr>
            <a:xfrm>
              <a:off x="5292828" y="4077948"/>
              <a:ext cx="1478897" cy="747931"/>
            </a:xfrm>
            <a:prstGeom prst="line">
              <a:avLst/>
            </a:prstGeom>
            <a:noFill/>
            <a:ln w="88900" cap="flat">
              <a:solidFill>
                <a:srgbClr val="000000"/>
              </a:solidFill>
              <a:prstDash val="solid"/>
              <a:miter lim="400000"/>
              <a:tail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sp>
          <p:nvSpPr>
            <p:cNvPr id="408" name="Line"/>
            <p:cNvSpPr/>
            <p:nvPr/>
          </p:nvSpPr>
          <p:spPr>
            <a:xfrm>
              <a:off x="5292828" y="4077947"/>
              <a:ext cx="1466295" cy="1965449"/>
            </a:xfrm>
            <a:prstGeom prst="line">
              <a:avLst/>
            </a:prstGeom>
            <a:noFill/>
            <a:ln w="88900" cap="flat">
              <a:solidFill>
                <a:srgbClr val="000000"/>
              </a:solidFill>
              <a:prstDash val="solid"/>
              <a:miter lim="400000"/>
              <a:tail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sp>
          <p:nvSpPr>
            <p:cNvPr id="409" name="Line"/>
            <p:cNvSpPr/>
            <p:nvPr/>
          </p:nvSpPr>
          <p:spPr>
            <a:xfrm flipH="1">
              <a:off x="11049202" y="4271564"/>
              <a:ext cx="1511656" cy="1771833"/>
            </a:xfrm>
            <a:prstGeom prst="line">
              <a:avLst/>
            </a:prstGeom>
            <a:noFill/>
            <a:ln w="88900" cap="flat">
              <a:solidFill>
                <a:srgbClr val="000000"/>
              </a:solidFill>
              <a:prstDash val="solid"/>
              <a:miter lim="400000"/>
              <a:head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sp>
          <p:nvSpPr>
            <p:cNvPr id="410" name="Line"/>
            <p:cNvSpPr/>
            <p:nvPr/>
          </p:nvSpPr>
          <p:spPr>
            <a:xfrm flipH="1">
              <a:off x="11053727" y="4077947"/>
              <a:ext cx="1507130" cy="764600"/>
            </a:xfrm>
            <a:prstGeom prst="line">
              <a:avLst/>
            </a:prstGeom>
            <a:noFill/>
            <a:ln w="88900" cap="flat">
              <a:solidFill>
                <a:srgbClr val="000000"/>
              </a:solidFill>
              <a:prstDash val="solid"/>
              <a:miter lim="400000"/>
              <a:head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sp>
          <p:nvSpPr>
            <p:cNvPr id="411" name="Line"/>
            <p:cNvSpPr/>
            <p:nvPr/>
          </p:nvSpPr>
          <p:spPr>
            <a:xfrm flipH="1" flipV="1">
              <a:off x="11043238" y="3577140"/>
              <a:ext cx="1517620" cy="404000"/>
            </a:xfrm>
            <a:prstGeom prst="line">
              <a:avLst/>
            </a:prstGeom>
            <a:noFill/>
            <a:ln w="88900" cap="flat">
              <a:solidFill>
                <a:srgbClr val="000000"/>
              </a:solidFill>
              <a:prstDash val="solid"/>
              <a:miter lim="400000"/>
              <a:head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sp>
          <p:nvSpPr>
            <p:cNvPr id="412" name="Line"/>
            <p:cNvSpPr/>
            <p:nvPr/>
          </p:nvSpPr>
          <p:spPr>
            <a:xfrm flipH="1" flipV="1">
              <a:off x="11055841" y="2359622"/>
              <a:ext cx="1505017" cy="1427902"/>
            </a:xfrm>
            <a:prstGeom prst="line">
              <a:avLst/>
            </a:prstGeom>
            <a:noFill/>
            <a:ln w="88900" cap="flat">
              <a:solidFill>
                <a:srgbClr val="000000"/>
              </a:solidFill>
              <a:prstDash val="solid"/>
              <a:miter lim="400000"/>
              <a:head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2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600"/>
            </a:p>
          </p:txBody>
        </p:sp>
        <p:sp>
          <p:nvSpPr>
            <p:cNvPr id="413" name="Rounded Rectangle"/>
            <p:cNvSpPr/>
            <p:nvPr/>
          </p:nvSpPr>
          <p:spPr>
            <a:xfrm>
              <a:off x="12546350" y="978272"/>
              <a:ext cx="5808496" cy="4770422"/>
            </a:xfrm>
            <a:prstGeom prst="roundRect">
              <a:avLst>
                <a:gd name="adj" fmla="val 6088"/>
              </a:avLst>
            </a:prstGeom>
            <a:solidFill>
              <a:srgbClr val="A4FCA2"/>
            </a:solidFill>
            <a:ln w="88900" cap="flat">
              <a:solidFill>
                <a:srgbClr val="000000"/>
              </a:solidFill>
              <a:prstDash val="solid"/>
              <a:miter lim="400000"/>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3600" b="0">
                  <a:latin typeface="Calibri"/>
                  <a:ea typeface="Calibri"/>
                  <a:cs typeface="Calibri"/>
                  <a:sym typeface="Calibri"/>
                </a:defRPr>
              </a:pPr>
              <a:endParaRPr sz="1800"/>
            </a:p>
          </p:txBody>
        </p:sp>
        <p:sp>
          <p:nvSpPr>
            <p:cNvPr id="414" name="Integrated reanalyses…"/>
            <p:cNvSpPr/>
            <p:nvPr/>
          </p:nvSpPr>
          <p:spPr>
            <a:xfrm>
              <a:off x="12785787" y="2539150"/>
              <a:ext cx="5382541" cy="1332082"/>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859" tIns="17859" rIns="17859" bIns="1785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3600">
                  <a:latin typeface="Calibri"/>
                  <a:ea typeface="Calibri"/>
                  <a:cs typeface="Calibri"/>
                  <a:sym typeface="Calibri"/>
                </a:defRPr>
              </a:pPr>
              <a:r>
                <a:rPr sz="1800"/>
                <a:t>Integrated reanalyses</a:t>
              </a:r>
            </a:p>
            <a:p>
              <a:pPr defTabSz="410766">
                <a:defRPr sz="3200" b="0">
                  <a:latin typeface="Calibri"/>
                  <a:ea typeface="Calibri"/>
                  <a:cs typeface="Calibri"/>
                  <a:sym typeface="Calibri"/>
                </a:defRPr>
              </a:pPr>
              <a:r>
                <a:rPr sz="1600"/>
                <a:t>Concentrations &amp; Emissions</a:t>
              </a:r>
            </a:p>
          </p:txBody>
        </p:sp>
        <p:sp>
          <p:nvSpPr>
            <p:cNvPr id="415" name="Multi-model…"/>
            <p:cNvSpPr txBox="1"/>
            <p:nvPr/>
          </p:nvSpPr>
          <p:spPr>
            <a:xfrm>
              <a:off x="12548947" y="1176625"/>
              <a:ext cx="5694570" cy="12720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lnSpc>
                  <a:spcPct val="80000"/>
                </a:lnSpc>
                <a:defRPr sz="4000">
                  <a:latin typeface="Calibri"/>
                  <a:ea typeface="Calibri"/>
                  <a:cs typeface="Calibri"/>
                  <a:sym typeface="Calibri"/>
                </a:defRPr>
              </a:pPr>
              <a:r>
                <a:rPr sz="2000"/>
                <a:t>Multi-model</a:t>
              </a:r>
            </a:p>
            <a:p>
              <a:pPr defTabSz="410766">
                <a:lnSpc>
                  <a:spcPct val="80000"/>
                </a:lnSpc>
                <a:defRPr sz="4000">
                  <a:latin typeface="Calibri"/>
                  <a:ea typeface="Calibri"/>
                  <a:cs typeface="Calibri"/>
                  <a:sym typeface="Calibri"/>
                </a:defRPr>
              </a:pPr>
              <a:r>
                <a:rPr sz="2000"/>
                <a:t>integration</a:t>
              </a:r>
            </a:p>
          </p:txBody>
        </p:sp>
        <p:sp>
          <p:nvSpPr>
            <p:cNvPr id="416" name="Reanalysis uncertainty…"/>
            <p:cNvSpPr/>
            <p:nvPr/>
          </p:nvSpPr>
          <p:spPr>
            <a:xfrm>
              <a:off x="12773510" y="4088082"/>
              <a:ext cx="5382540" cy="1332083"/>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859" tIns="17859" rIns="17859" bIns="1785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3800">
                  <a:latin typeface="Calibri"/>
                  <a:ea typeface="Calibri"/>
                  <a:cs typeface="Calibri"/>
                  <a:sym typeface="Calibri"/>
                </a:defRPr>
              </a:pPr>
              <a:r>
                <a:rPr sz="1900"/>
                <a:t>Reanalysis uncertainty</a:t>
              </a:r>
            </a:p>
            <a:p>
              <a:pPr defTabSz="410766">
                <a:defRPr sz="3200" b="0">
                  <a:latin typeface="Calibri"/>
                  <a:ea typeface="Calibri"/>
                  <a:cs typeface="Calibri"/>
                  <a:sym typeface="Calibri"/>
                </a:defRPr>
              </a:pPr>
              <a:r>
                <a:rPr sz="1600"/>
                <a:t>Chemistry &amp; Transport</a:t>
              </a:r>
            </a:p>
          </p:txBody>
        </p:sp>
      </p:grpSp>
      <p:sp>
        <p:nvSpPr>
          <p:cNvPr id="3" name="Title 1">
            <a:extLst>
              <a:ext uri="{FF2B5EF4-FFF2-40B4-BE49-F238E27FC236}">
                <a16:creationId xmlns:a16="http://schemas.microsoft.com/office/drawing/2014/main" id="{0F0B1C7F-82FF-353E-59E4-66E2B7C12896}"/>
              </a:ext>
            </a:extLst>
          </p:cNvPr>
          <p:cNvSpPr txBox="1">
            <a:spLocks/>
          </p:cNvSpPr>
          <p:nvPr/>
        </p:nvSpPr>
        <p:spPr>
          <a:xfrm>
            <a:off x="398106" y="260372"/>
            <a:ext cx="11126230" cy="953669"/>
          </a:xfrm>
          <a:prstGeom prst="rect">
            <a:avLst/>
          </a:prstGeom>
        </p:spPr>
        <p:txBody>
          <a:bodyPr lIns="91440" tIns="45720" rIns="91440" bIns="45720" anchor="t">
            <a:normAutofit fontScale="97500"/>
          </a:bodyPr>
          <a:lstStyle>
            <a:lvl1pPr algn="l" defTabSz="914400">
              <a:lnSpc>
                <a:spcPct val="90000"/>
              </a:lnSpc>
              <a:spcBef>
                <a:spcPts val="0"/>
              </a:spcBef>
              <a:buNone/>
              <a:defRPr sz="3200" b="1">
                <a:solidFill>
                  <a:schemeClr val="tx1"/>
                </a:solidFill>
                <a:latin typeface="+mj-lt"/>
                <a:ea typeface="+mj-ea"/>
                <a:cs typeface="+mj-cs"/>
              </a:defRPr>
            </a:lvl1pPr>
          </a:lstStyle>
          <a:p>
            <a:r>
              <a:rPr lang="en-US" kern="0" dirty="0"/>
              <a:t>TCR: Tropospheric Composition Reanalysis</a:t>
            </a:r>
          </a:p>
        </p:txBody>
      </p:sp>
      <p:sp>
        <p:nvSpPr>
          <p:cNvPr id="5" name="テキスト ボックス 16">
            <a:extLst>
              <a:ext uri="{FF2B5EF4-FFF2-40B4-BE49-F238E27FC236}">
                <a16:creationId xmlns:a16="http://schemas.microsoft.com/office/drawing/2014/main" id="{16B61011-32B8-0326-6CEB-C31D44B39D4C}"/>
              </a:ext>
            </a:extLst>
          </p:cNvPr>
          <p:cNvSpPr/>
          <p:nvPr/>
        </p:nvSpPr>
        <p:spPr>
          <a:xfrm>
            <a:off x="9567778" y="-207"/>
            <a:ext cx="2526910" cy="307777"/>
          </a:xfrm>
          <a:prstGeom prst="rect">
            <a:avLst/>
          </a:prstGeom>
          <a:noFill/>
          <a:ln w="0">
            <a:noFill/>
          </a:ln>
        </p:spPr>
        <p:style>
          <a:lnRef idx="0">
            <a:scrgbClr r="0" g="0" b="0"/>
          </a:lnRef>
          <a:fillRef idx="0">
            <a:scrgbClr r="0" g="0" b="0"/>
          </a:fillRef>
          <a:effectRef idx="0">
            <a:scrgbClr r="0" g="0" b="0"/>
          </a:effectRef>
          <a:fontRef idx="minor"/>
        </p:style>
        <p:txBody>
          <a:bodyPr wrap="none" lIns="91440" tIns="45720" rIns="91440" bIns="45720" numCol="1" spcCol="0" anchor="t">
            <a:spAutoFit/>
          </a:bodyPr>
          <a:lstStyle/>
          <a:p>
            <a:pPr algn="r"/>
            <a:r>
              <a:rPr lang="en-US" sz="1400" b="0" strike="noStrike" spc="-1" dirty="0">
                <a:solidFill>
                  <a:srgbClr val="2A6099"/>
                </a:solidFill>
                <a:latin typeface="Helvetica Neue Light"/>
                <a:ea typeface="Arial"/>
              </a:rPr>
              <a:t>[</a:t>
            </a:r>
            <a:r>
              <a:rPr lang="en-US" sz="1400" spc="-1" dirty="0">
                <a:solidFill>
                  <a:srgbClr val="2A6099"/>
                </a:solidFill>
                <a:latin typeface="Helvetica Neue Light"/>
                <a:ea typeface="Arial"/>
              </a:rPr>
              <a:t>Slide courtesy of</a:t>
            </a:r>
            <a:r>
              <a:rPr lang="en-US" sz="1400" b="0" strike="noStrike" spc="-1" dirty="0">
                <a:solidFill>
                  <a:srgbClr val="2A6099"/>
                </a:solidFill>
                <a:latin typeface="Helvetica Neue Light"/>
                <a:ea typeface="Arial"/>
              </a:rPr>
              <a:t> K. </a:t>
            </a:r>
            <a:r>
              <a:rPr lang="en-US" sz="1400" spc="-1" dirty="0">
                <a:solidFill>
                  <a:srgbClr val="2A6099"/>
                </a:solidFill>
                <a:latin typeface="Helvetica Neue Light"/>
                <a:ea typeface="Arial"/>
              </a:rPr>
              <a:t>Miyazaki</a:t>
            </a:r>
            <a:r>
              <a:rPr lang="en-US" sz="1400" b="0" strike="noStrike" spc="-1" dirty="0">
                <a:solidFill>
                  <a:srgbClr val="2A6099"/>
                </a:solidFill>
                <a:latin typeface="Helvetica Neue Light"/>
                <a:ea typeface="Arial"/>
              </a:rPr>
              <a:t>] </a:t>
            </a:r>
            <a:endParaRPr lang="en-US" sz="1400" b="0" strike="noStrike" spc="-1" dirty="0">
              <a:solidFill>
                <a:srgbClr val="2A6099"/>
              </a:solidFill>
              <a:latin typeface="Arial"/>
            </a:endParaRPr>
          </a:p>
        </p:txBody>
      </p:sp>
    </p:spTree>
    <p:extLst>
      <p:ext uri="{BB962C8B-B14F-4D97-AF65-F5344CB8AC3E}">
        <p14:creationId xmlns:p14="http://schemas.microsoft.com/office/powerpoint/2010/main" val="126596361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43664231" name="图片 21"/>
          <p:cNvPicPr>
            <a:picLocks noChangeAspect="1"/>
          </p:cNvPicPr>
          <p:nvPr/>
        </p:nvPicPr>
        <p:blipFill>
          <a:blip r:embed="rId2"/>
          <a:stretch/>
        </p:blipFill>
        <p:spPr bwMode="auto">
          <a:xfrm>
            <a:off x="531195" y="463180"/>
            <a:ext cx="2310076" cy="1737741"/>
          </a:xfrm>
          <a:prstGeom prst="rect">
            <a:avLst/>
          </a:prstGeom>
        </p:spPr>
      </p:pic>
      <p:pic>
        <p:nvPicPr>
          <p:cNvPr id="76570793" name="Picture 5" descr="Diagram&#10;&#10;Description automatically generated"/>
          <p:cNvPicPr>
            <a:picLocks noChangeAspect="1"/>
          </p:cNvPicPr>
          <p:nvPr/>
        </p:nvPicPr>
        <p:blipFill>
          <a:blip r:embed="rId3"/>
          <a:stretch/>
        </p:blipFill>
        <p:spPr bwMode="auto">
          <a:xfrm>
            <a:off x="4513762" y="1909334"/>
            <a:ext cx="7351796" cy="4700142"/>
          </a:xfrm>
          <a:prstGeom prst="rect">
            <a:avLst/>
          </a:prstGeom>
        </p:spPr>
      </p:pic>
      <p:sp>
        <p:nvSpPr>
          <p:cNvPr id="318861351" name="TextBox 318861350"/>
          <p:cNvSpPr txBox="1"/>
          <p:nvPr/>
        </p:nvSpPr>
        <p:spPr bwMode="auto">
          <a:xfrm>
            <a:off x="332189" y="2599980"/>
            <a:ext cx="3988352" cy="4009496"/>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Neue Haas Grotesk Text Pro"/>
                <a:ea typeface="+mn-ea"/>
                <a:cs typeface="Arial"/>
              </a:rPr>
              <a:t>ACAM </a:t>
            </a:r>
            <a:r>
              <a:rPr kumimoji="0" lang="en-US" sz="1800" b="0" i="0" u="none" strike="noStrike" kern="0" cap="none" spc="0" normalizeH="0" baseline="0" noProof="0" err="1">
                <a:ln>
                  <a:noFill/>
                </a:ln>
                <a:solidFill>
                  <a:srgbClr val="000000"/>
                </a:solidFill>
                <a:effectLst/>
                <a:uLnTx/>
                <a:uFillTx/>
                <a:latin typeface="Neue Haas Grotesk Text Pro"/>
                <a:ea typeface="+mn-ea"/>
                <a:cs typeface="Arial"/>
              </a:rPr>
              <a:t>AeroCom</a:t>
            </a:r>
            <a:r>
              <a:rPr kumimoji="0" lang="en-US" sz="1800" b="0" i="0" u="none" strike="noStrike" kern="0" cap="none" spc="0" normalizeH="0" baseline="0" noProof="0">
                <a:ln>
                  <a:noFill/>
                </a:ln>
                <a:solidFill>
                  <a:srgbClr val="000000"/>
                </a:solidFill>
                <a:effectLst/>
                <a:uLnTx/>
                <a:uFillTx/>
                <a:latin typeface="Neue Haas Grotesk Text Pro"/>
                <a:ea typeface="+mn-ea"/>
                <a:cs typeface="Arial"/>
              </a:rPr>
              <a:t> experiments target the effects of Asian aerosols on the monsoon system:</a:t>
            </a:r>
            <a:endParaRPr kumimoji="0" sz="1800" b="0" i="0" u="none" strike="noStrike" kern="0" cap="none" spc="0" normalizeH="0" baseline="0" noProof="0">
              <a:ln>
                <a:noFill/>
              </a:ln>
              <a:solidFill>
                <a:srgbClr val="000000"/>
              </a:solidFill>
              <a:effectLst/>
              <a:uLnTx/>
              <a:uFillTx/>
              <a:latin typeface="Neue Haas Grotesk Text Pro"/>
              <a:cs typeface="Arial"/>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0" sz="1800" b="1" i="0" u="none" strike="noStrike" kern="0" cap="none" spc="0" normalizeH="0" baseline="0" noProof="0">
              <a:ln>
                <a:noFill/>
              </a:ln>
              <a:solidFill>
                <a:srgbClr val="000000"/>
              </a:solidFill>
              <a:effectLst/>
              <a:uLnTx/>
              <a:uFillTx/>
              <a:latin typeface="Neue Haas Grotesk Text Pro"/>
              <a:cs typeface="Arial"/>
            </a:endParaRPr>
          </a:p>
          <a:p>
            <a:pPr marL="283879" marR="0" lvl="0" indent="-283879" algn="l" defTabSz="914400" eaLnBrk="1" fontAlgn="auto" latinLnBrk="0" hangingPunct="1">
              <a:lnSpc>
                <a:spcPct val="100000"/>
              </a:lnSpc>
              <a:spcBef>
                <a:spcPts val="0"/>
              </a:spcBef>
              <a:spcAft>
                <a:spcPts val="0"/>
              </a:spcAft>
              <a:buClrTx/>
              <a:buSzTx/>
              <a:buFont typeface="Arial"/>
              <a:buChar char="•"/>
              <a:tabLst/>
              <a:defRPr/>
            </a:pPr>
            <a:r>
              <a:rPr kumimoji="0" sz="1800" b="1" i="0" u="none" strike="noStrike" kern="0" cap="none" spc="0" normalizeH="0" baseline="0" noProof="0">
                <a:ln>
                  <a:noFill/>
                </a:ln>
                <a:solidFill>
                  <a:srgbClr val="000000"/>
                </a:solidFill>
                <a:effectLst/>
                <a:uLnTx/>
                <a:uFillTx/>
                <a:latin typeface="Neue Haas Grotesk Text Pro"/>
                <a:cs typeface="Arial"/>
              </a:rPr>
              <a:t>BASE: </a:t>
            </a:r>
            <a:br>
              <a:rPr kumimoji="0" sz="1800" b="1" i="0" u="none" strike="noStrike" kern="0" cap="none" spc="0" normalizeH="0" baseline="0" noProof="0">
                <a:ln>
                  <a:noFill/>
                </a:ln>
                <a:solidFill>
                  <a:srgbClr val="000000"/>
                </a:solidFill>
                <a:effectLst/>
                <a:uLnTx/>
                <a:uFillTx/>
                <a:latin typeface="Neue Haas Grotesk Text Pro"/>
                <a:cs typeface="Arial"/>
              </a:rPr>
            </a:br>
            <a:r>
              <a:rPr kumimoji="0" sz="1600" b="0" i="0" u="none" strike="noStrike" kern="0" cap="none" spc="0" normalizeH="0" baseline="0" noProof="0">
                <a:ln>
                  <a:noFill/>
                </a:ln>
                <a:solidFill>
                  <a:srgbClr val="000000"/>
                </a:solidFill>
                <a:effectLst/>
                <a:uLnTx/>
                <a:uFillTx/>
                <a:latin typeface="Neue Haas Grotesk Text Pro"/>
                <a:cs typeface="Arial"/>
              </a:rPr>
              <a:t>all emissions</a:t>
            </a:r>
            <a:endParaRPr kumimoji="0" sz="1600" b="1" i="0" u="none" strike="noStrike" kern="0" cap="none" spc="0" normalizeH="0" baseline="0" noProof="0">
              <a:ln>
                <a:noFill/>
              </a:ln>
              <a:solidFill>
                <a:srgbClr val="000000"/>
              </a:solidFill>
              <a:effectLst/>
              <a:uLnTx/>
              <a:uFillTx/>
              <a:latin typeface="Neue Haas Grotesk Text Pro"/>
              <a:cs typeface="Arial"/>
            </a:endParaRPr>
          </a:p>
          <a:p>
            <a:pPr marL="283879" marR="0" lvl="0" indent="-283879" algn="l" defTabSz="914400" eaLnBrk="1" fontAlgn="auto" latinLnBrk="0" hangingPunct="1">
              <a:lnSpc>
                <a:spcPct val="100000"/>
              </a:lnSpc>
              <a:spcBef>
                <a:spcPts val="0"/>
              </a:spcBef>
              <a:spcAft>
                <a:spcPts val="0"/>
              </a:spcAft>
              <a:buClrTx/>
              <a:buSzTx/>
              <a:buFont typeface="Arial"/>
              <a:buChar char="•"/>
              <a:tabLst/>
              <a:defRPr/>
            </a:pPr>
            <a:r>
              <a:rPr kumimoji="0" sz="1800" b="1" i="0" u="none" strike="noStrike" kern="0" cap="none" spc="0" normalizeH="0" baseline="0" noProof="0">
                <a:ln>
                  <a:noFill/>
                </a:ln>
                <a:solidFill>
                  <a:srgbClr val="000000"/>
                </a:solidFill>
                <a:effectLst/>
                <a:uLnTx/>
                <a:uFillTx/>
                <a:latin typeface="Neue Haas Grotesk Text Pro"/>
                <a:cs typeface="Arial"/>
              </a:rPr>
              <a:t>ANT0: </a:t>
            </a:r>
            <a:br>
              <a:rPr kumimoji="0" sz="1800" b="0" i="0" u="none" strike="noStrike" kern="0" cap="none" spc="0" normalizeH="0" baseline="0" noProof="0">
                <a:ln>
                  <a:noFill/>
                </a:ln>
                <a:solidFill>
                  <a:srgbClr val="000000"/>
                </a:solidFill>
                <a:effectLst/>
                <a:uLnTx/>
                <a:uFillTx/>
                <a:latin typeface="Neue Haas Grotesk Text Pro"/>
                <a:cs typeface="Arial"/>
              </a:rPr>
            </a:br>
            <a:r>
              <a:rPr kumimoji="0" sz="1600" b="0" i="0" u="none" strike="noStrike" kern="0" cap="none" spc="0" normalizeH="0" baseline="0" noProof="0">
                <a:ln>
                  <a:noFill/>
                </a:ln>
                <a:solidFill>
                  <a:srgbClr val="000000"/>
                </a:solidFill>
                <a:effectLst/>
                <a:uLnTx/>
                <a:uFillTx/>
                <a:latin typeface="Neue Haas Grotesk Text Pro"/>
                <a:cs typeface="Arial"/>
              </a:rPr>
              <a:t>no anthropogenic emissions</a:t>
            </a:r>
          </a:p>
          <a:p>
            <a:pPr marL="283879" marR="0" lvl="0" indent="-283879" algn="l" defTabSz="914400" eaLnBrk="1" fontAlgn="auto" latinLnBrk="0" hangingPunct="1">
              <a:lnSpc>
                <a:spcPct val="100000"/>
              </a:lnSpc>
              <a:spcBef>
                <a:spcPts val="0"/>
              </a:spcBef>
              <a:spcAft>
                <a:spcPts val="0"/>
              </a:spcAft>
              <a:buClrTx/>
              <a:buSzTx/>
              <a:buFont typeface="Arial"/>
              <a:buChar char="•"/>
              <a:tabLst/>
              <a:defRPr/>
            </a:pPr>
            <a:r>
              <a:rPr kumimoji="0" sz="1800" b="1" i="0" u="none" strike="noStrike" kern="0" cap="none" spc="0" normalizeH="0" baseline="0" noProof="0">
                <a:ln>
                  <a:noFill/>
                </a:ln>
                <a:solidFill>
                  <a:srgbClr val="000000"/>
                </a:solidFill>
                <a:effectLst/>
                <a:uLnTx/>
                <a:uFillTx/>
                <a:latin typeface="Neue Haas Grotesk Text Pro"/>
                <a:cs typeface="Arial"/>
              </a:rPr>
              <a:t>EAS0: </a:t>
            </a:r>
            <a:br>
              <a:rPr kumimoji="0" sz="1800" b="0" i="0" u="none" strike="noStrike" kern="0" cap="none" spc="0" normalizeH="0" baseline="0" noProof="0">
                <a:ln>
                  <a:noFill/>
                </a:ln>
                <a:solidFill>
                  <a:srgbClr val="000000"/>
                </a:solidFill>
                <a:effectLst/>
                <a:uLnTx/>
                <a:uFillTx/>
                <a:latin typeface="Neue Haas Grotesk Text Pro"/>
                <a:cs typeface="Arial"/>
              </a:rPr>
            </a:br>
            <a:r>
              <a:rPr kumimoji="0" sz="1600" b="0" i="0" u="none" strike="noStrike" kern="0" cap="none" spc="0" normalizeH="0" baseline="0" noProof="0">
                <a:ln>
                  <a:noFill/>
                </a:ln>
                <a:solidFill>
                  <a:srgbClr val="000000"/>
                </a:solidFill>
                <a:effectLst/>
                <a:uLnTx/>
                <a:uFillTx/>
                <a:latin typeface="Neue Haas Grotesk Text Pro"/>
                <a:cs typeface="Arial"/>
              </a:rPr>
              <a:t>as ANT0 but only over East Asi</a:t>
            </a:r>
            <a:r>
              <a:rPr kumimoji="0" sz="1800" b="0" i="0" u="none" strike="noStrike" kern="0" cap="none" spc="0" normalizeH="0" baseline="0" noProof="0">
                <a:ln>
                  <a:noFill/>
                </a:ln>
                <a:solidFill>
                  <a:srgbClr val="000000"/>
                </a:solidFill>
                <a:effectLst/>
                <a:uLnTx/>
                <a:uFillTx/>
                <a:latin typeface="Neue Haas Grotesk Text Pro"/>
                <a:cs typeface="Arial"/>
              </a:rPr>
              <a:t>a</a:t>
            </a:r>
          </a:p>
          <a:p>
            <a:pPr marL="283879" marR="0" lvl="0" indent="-283879" algn="l" defTabSz="914400" eaLnBrk="1" fontAlgn="auto" latinLnBrk="0" hangingPunct="1">
              <a:lnSpc>
                <a:spcPct val="100000"/>
              </a:lnSpc>
              <a:spcBef>
                <a:spcPts val="0"/>
              </a:spcBef>
              <a:spcAft>
                <a:spcPts val="0"/>
              </a:spcAft>
              <a:buClrTx/>
              <a:buSzTx/>
              <a:buFont typeface="Arial"/>
              <a:buChar char="•"/>
              <a:tabLst/>
              <a:defRPr/>
            </a:pPr>
            <a:r>
              <a:rPr kumimoji="0" sz="1800" b="1" i="0" u="none" strike="noStrike" kern="0" cap="none" spc="0" normalizeH="0" baseline="0" noProof="0">
                <a:ln>
                  <a:noFill/>
                </a:ln>
                <a:solidFill>
                  <a:srgbClr val="000000"/>
                </a:solidFill>
                <a:effectLst/>
                <a:uLnTx/>
                <a:uFillTx/>
                <a:latin typeface="Neue Haas Grotesk Text Pro"/>
                <a:cs typeface="Arial"/>
              </a:rPr>
              <a:t>SAS0: </a:t>
            </a:r>
            <a:br>
              <a:rPr kumimoji="0" sz="1800" b="1" i="0" u="none" strike="noStrike" kern="0" cap="none" spc="0" normalizeH="0" baseline="0" noProof="0">
                <a:ln>
                  <a:noFill/>
                </a:ln>
                <a:solidFill>
                  <a:srgbClr val="000000"/>
                </a:solidFill>
                <a:effectLst/>
                <a:uLnTx/>
                <a:uFillTx/>
                <a:latin typeface="Neue Haas Grotesk Text Pro"/>
                <a:cs typeface="Arial"/>
              </a:rPr>
            </a:br>
            <a:r>
              <a:rPr kumimoji="0" lang="en-US" sz="1600" b="0" i="0" u="none" strike="noStrike" kern="0" cap="none" spc="0" normalizeH="0" baseline="0" noProof="0">
                <a:ln>
                  <a:noFill/>
                </a:ln>
                <a:solidFill>
                  <a:srgbClr val="000000"/>
                </a:solidFill>
                <a:effectLst/>
                <a:uLnTx/>
                <a:uFillTx/>
                <a:latin typeface="Neue Haas Grotesk Text Pro"/>
                <a:cs typeface="Arial"/>
              </a:rPr>
              <a:t>as</a:t>
            </a:r>
            <a:r>
              <a:rPr kumimoji="0" lang="en-CN" sz="1600" b="0" i="0" u="none" strike="noStrike" kern="0" cap="none" spc="0" normalizeH="0" baseline="0" noProof="0">
                <a:ln>
                  <a:noFill/>
                </a:ln>
                <a:solidFill>
                  <a:srgbClr val="000000"/>
                </a:solidFill>
                <a:effectLst/>
                <a:uLnTx/>
                <a:uFillTx/>
                <a:latin typeface="Neue Haas Grotesk Text Pro"/>
                <a:cs typeface="Arial"/>
              </a:rPr>
              <a:t> </a:t>
            </a:r>
            <a:r>
              <a:rPr kumimoji="0" sz="1600" b="0" i="0" u="none" strike="noStrike" kern="0" cap="none" spc="0" normalizeH="0" baseline="0" noProof="0">
                <a:ln>
                  <a:noFill/>
                </a:ln>
                <a:solidFill>
                  <a:srgbClr val="000000"/>
                </a:solidFill>
                <a:effectLst/>
                <a:uLnTx/>
                <a:uFillTx/>
                <a:latin typeface="Neue Haas Grotesk Text Pro"/>
                <a:cs typeface="Arial"/>
              </a:rPr>
              <a:t>ANT0 but only over South Asia</a:t>
            </a:r>
          </a:p>
          <a:p>
            <a:pPr marL="283879" marR="0" lvl="0" indent="-283879" algn="l" defTabSz="914400" eaLnBrk="1" fontAlgn="auto" latinLnBrk="0" hangingPunct="1">
              <a:lnSpc>
                <a:spcPct val="100000"/>
              </a:lnSpc>
              <a:spcBef>
                <a:spcPts val="0"/>
              </a:spcBef>
              <a:spcAft>
                <a:spcPts val="0"/>
              </a:spcAft>
              <a:buClrTx/>
              <a:buSzTx/>
              <a:buFont typeface="Arial"/>
              <a:buChar char="•"/>
              <a:tabLst/>
              <a:defRPr/>
            </a:pPr>
            <a:r>
              <a:rPr kumimoji="0" sz="1800" b="1" i="0" u="none" strike="noStrike" kern="0" cap="none" spc="0" normalizeH="0" baseline="0" noProof="0">
                <a:ln>
                  <a:noFill/>
                </a:ln>
                <a:solidFill>
                  <a:srgbClr val="000000"/>
                </a:solidFill>
                <a:effectLst/>
                <a:uLnTx/>
                <a:uFillTx/>
                <a:latin typeface="Neue Haas Grotesk Text Pro"/>
                <a:cs typeface="Arial"/>
              </a:rPr>
              <a:t>VOL0: </a:t>
            </a:r>
            <a:br>
              <a:rPr kumimoji="0" sz="1800" b="1" i="0" u="none" strike="noStrike" kern="0" cap="none" spc="0" normalizeH="0" baseline="0" noProof="0">
                <a:ln>
                  <a:noFill/>
                </a:ln>
                <a:solidFill>
                  <a:srgbClr val="000000"/>
                </a:solidFill>
                <a:effectLst/>
                <a:uLnTx/>
                <a:uFillTx/>
                <a:latin typeface="Neue Haas Grotesk Text Pro"/>
                <a:cs typeface="Arial"/>
              </a:rPr>
            </a:br>
            <a:r>
              <a:rPr kumimoji="0" sz="1600" b="0" i="0" u="none" strike="noStrike" kern="0" cap="none" spc="0" normalizeH="0" baseline="0" noProof="0">
                <a:ln>
                  <a:noFill/>
                </a:ln>
                <a:solidFill>
                  <a:srgbClr val="000000"/>
                </a:solidFill>
                <a:effectLst/>
                <a:uLnTx/>
                <a:uFillTx/>
                <a:latin typeface="Neue Haas Grotesk Text Pro"/>
                <a:cs typeface="Arial"/>
              </a:rPr>
              <a:t>no volcanic emissions</a:t>
            </a:r>
          </a:p>
        </p:txBody>
      </p:sp>
      <p:sp>
        <p:nvSpPr>
          <p:cNvPr id="617921709" name="TextBox 6"/>
          <p:cNvSpPr txBox="1"/>
          <p:nvPr/>
        </p:nvSpPr>
        <p:spPr bwMode="auto">
          <a:xfrm>
            <a:off x="5106390" y="751727"/>
            <a:ext cx="6282951" cy="823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CE6BAC">
                    <a:lumMod val="75000"/>
                  </a:srgbClr>
                </a:solidFill>
                <a:effectLst/>
                <a:uLnTx/>
                <a:uFillTx/>
                <a:latin typeface="Neue Haas Grotesk Text Pro"/>
                <a:cs typeface="Arial"/>
              </a:rPr>
              <a:t>anthropogenic aerosols from all sources weaken the monsoon anticyclone</a:t>
            </a:r>
          </a:p>
        </p:txBody>
      </p:sp>
      <p:cxnSp>
        <p:nvCxnSpPr>
          <p:cNvPr id="474141015" name="Straight Arrow Connector 7"/>
          <p:cNvCxnSpPr>
            <a:cxnSpLocks/>
          </p:cNvCxnSpPr>
          <p:nvPr/>
        </p:nvCxnSpPr>
        <p:spPr bwMode="auto">
          <a:xfrm flipH="1">
            <a:off x="8115671" y="1575047"/>
            <a:ext cx="393041" cy="2436725"/>
          </a:xfrm>
          <a:prstGeom prst="straightConnector1">
            <a:avLst/>
          </a:prstGeom>
          <a:ln>
            <a:solidFill>
              <a:schemeClr val="accent6">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E104D405-169B-F239-DAF4-524B4EDDB06A}"/>
              </a:ext>
            </a:extLst>
          </p:cNvPr>
          <p:cNvSpPr txBox="1"/>
          <p:nvPr/>
        </p:nvSpPr>
        <p:spPr>
          <a:xfrm>
            <a:off x="5306332" y="93848"/>
            <a:ext cx="6885668" cy="369332"/>
          </a:xfrm>
          <a:prstGeom prst="rect">
            <a:avLst/>
          </a:prstGeom>
          <a:noFill/>
        </p:spPr>
        <p:txBody>
          <a:bodyPr wrap="none" rtlCol="0">
            <a:spAutoFit/>
          </a:bodyPr>
          <a:lstStyle/>
          <a:p>
            <a:r>
              <a:rPr lang="en-CN"/>
              <a:t>Tsinghua University Community Integrated Earth System Model</a:t>
            </a:r>
          </a:p>
        </p:txBody>
      </p:sp>
    </p:spTree>
    <p:extLst>
      <p:ext uri="{BB962C8B-B14F-4D97-AF65-F5344CB8AC3E}">
        <p14:creationId xmlns:p14="http://schemas.microsoft.com/office/powerpoint/2010/main" val="595002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Untitled 3.pdf" descr="Untitled 3.pdf"/>
          <p:cNvPicPr>
            <a:picLocks noChangeAspect="1"/>
          </p:cNvPicPr>
          <p:nvPr/>
        </p:nvPicPr>
        <p:blipFill>
          <a:blip r:embed="rId3"/>
          <a:stretch>
            <a:fillRect/>
          </a:stretch>
        </p:blipFill>
        <p:spPr>
          <a:xfrm>
            <a:off x="1558465" y="112473"/>
            <a:ext cx="9609226" cy="6521451"/>
          </a:xfrm>
          <a:prstGeom prst="rect">
            <a:avLst/>
          </a:prstGeom>
          <a:ln w="12700">
            <a:miter lim="400000"/>
          </a:ln>
        </p:spPr>
      </p:pic>
      <p:sp>
        <p:nvSpPr>
          <p:cNvPr id="423" name="“Decadal Aura era”…"/>
          <p:cNvSpPr/>
          <p:nvPr/>
        </p:nvSpPr>
        <p:spPr>
          <a:xfrm>
            <a:off x="172776" y="5358333"/>
            <a:ext cx="3947305" cy="1399580"/>
          </a:xfrm>
          <a:prstGeom prst="roundRect">
            <a:avLst>
              <a:gd name="adj" fmla="val 11521"/>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750" tIns="31750" rIns="31750" bIns="3175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lnSpc>
                <a:spcPct val="90000"/>
              </a:lnSpc>
              <a:defRPr sz="5400">
                <a:solidFill>
                  <a:srgbClr val="FFFFFF"/>
                </a:solidFill>
                <a:latin typeface="Calibri"/>
                <a:ea typeface="Calibri"/>
                <a:cs typeface="Calibri"/>
                <a:sym typeface="Calibri"/>
              </a:defRPr>
            </a:pPr>
            <a:r>
              <a:rPr sz="2700"/>
              <a:t>“Decadal Aura era”</a:t>
            </a:r>
          </a:p>
          <a:p>
            <a:pPr defTabSz="410766">
              <a:lnSpc>
                <a:spcPct val="90000"/>
              </a:lnSpc>
              <a:defRPr sz="5400">
                <a:solidFill>
                  <a:srgbClr val="FFFFFF"/>
                </a:solidFill>
                <a:latin typeface="Calibri"/>
                <a:ea typeface="Calibri"/>
                <a:cs typeface="Calibri"/>
                <a:sym typeface="Calibri"/>
              </a:defRPr>
            </a:pPr>
            <a:r>
              <a:rPr sz="2700"/>
              <a:t>chemical reanalysis</a:t>
            </a:r>
          </a:p>
        </p:txBody>
      </p:sp>
      <p:sp>
        <p:nvSpPr>
          <p:cNvPr id="424" name="TCR-2"/>
          <p:cNvSpPr txBox="1"/>
          <p:nvPr/>
        </p:nvSpPr>
        <p:spPr>
          <a:xfrm>
            <a:off x="79485" y="234409"/>
            <a:ext cx="139546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2400" dirty="0">
                <a:latin typeface="Arial"/>
              </a:rPr>
              <a:t>TCR-2</a:t>
            </a:r>
            <a:endParaRPr lang="en-US" sz="2400">
              <a:latin typeface="Arial"/>
            </a:endParaRPr>
          </a:p>
        </p:txBody>
      </p:sp>
      <p:sp>
        <p:nvSpPr>
          <p:cNvPr id="425" name="Improve estimates of emissions because of reduced model errors unrelated to emissions."/>
          <p:cNvSpPr txBox="1"/>
          <p:nvPr/>
        </p:nvSpPr>
        <p:spPr>
          <a:xfrm>
            <a:off x="332727" y="3057377"/>
            <a:ext cx="3547250" cy="903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1800">
                <a:latin typeface="Arial"/>
                <a:cs typeface="Arial"/>
              </a:rPr>
              <a:t>Improve estimates of emissions because of reduced model errors unrelated to emissions.</a:t>
            </a:r>
          </a:p>
        </p:txBody>
      </p:sp>
      <p:sp>
        <p:nvSpPr>
          <p:cNvPr id="426" name="Miyazaki et al. 2020a"/>
          <p:cNvSpPr txBox="1"/>
          <p:nvPr/>
        </p:nvSpPr>
        <p:spPr>
          <a:xfrm>
            <a:off x="-43348" y="657634"/>
            <a:ext cx="1523252" cy="230832"/>
          </a:xfrm>
          <a:prstGeom prst="rect">
            <a:avLst/>
          </a:prstGeom>
          <a:solidFill>
            <a:srgbClr val="FFFDE5"/>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50" tIns="57150" rIns="57150" bIns="5715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750"/>
              <a:t>Miyazaki et al. 2020a</a:t>
            </a:r>
          </a:p>
        </p:txBody>
      </p:sp>
      <p:sp>
        <p:nvSpPr>
          <p:cNvPr id="3" name="テキスト ボックス 16">
            <a:extLst>
              <a:ext uri="{FF2B5EF4-FFF2-40B4-BE49-F238E27FC236}">
                <a16:creationId xmlns:a16="http://schemas.microsoft.com/office/drawing/2014/main" id="{8E229FB8-F2D4-8777-EE8F-E4451CF4FCC3}"/>
              </a:ext>
            </a:extLst>
          </p:cNvPr>
          <p:cNvSpPr/>
          <p:nvPr/>
        </p:nvSpPr>
        <p:spPr>
          <a:xfrm>
            <a:off x="9560002" y="6601201"/>
            <a:ext cx="2526910" cy="307777"/>
          </a:xfrm>
          <a:prstGeom prst="rect">
            <a:avLst/>
          </a:prstGeom>
          <a:noFill/>
          <a:ln w="0">
            <a:noFill/>
          </a:ln>
        </p:spPr>
        <p:style>
          <a:lnRef idx="0">
            <a:scrgbClr r="0" g="0" b="0"/>
          </a:lnRef>
          <a:fillRef idx="0">
            <a:scrgbClr r="0" g="0" b="0"/>
          </a:fillRef>
          <a:effectRef idx="0">
            <a:scrgbClr r="0" g="0" b="0"/>
          </a:effectRef>
          <a:fontRef idx="minor"/>
        </p:style>
        <p:txBody>
          <a:bodyPr wrap="none" lIns="91440" tIns="45720" rIns="91440" bIns="45720" numCol="1" spcCol="0" anchor="t">
            <a:spAutoFit/>
          </a:bodyPr>
          <a:lstStyle/>
          <a:p>
            <a:pPr algn="r"/>
            <a:r>
              <a:rPr lang="en-US" sz="1400" b="0" strike="noStrike" spc="-1" dirty="0">
                <a:solidFill>
                  <a:srgbClr val="2A6099"/>
                </a:solidFill>
                <a:latin typeface="Helvetica Neue Light"/>
                <a:ea typeface="Arial"/>
              </a:rPr>
              <a:t>[</a:t>
            </a:r>
            <a:r>
              <a:rPr lang="en-US" sz="1400" spc="-1" dirty="0">
                <a:solidFill>
                  <a:srgbClr val="2A6099"/>
                </a:solidFill>
                <a:latin typeface="Helvetica Neue Light"/>
                <a:ea typeface="Arial"/>
              </a:rPr>
              <a:t>Slide courtesy of</a:t>
            </a:r>
            <a:r>
              <a:rPr lang="en-US" sz="1400" b="0" strike="noStrike" spc="-1" dirty="0">
                <a:solidFill>
                  <a:srgbClr val="2A6099"/>
                </a:solidFill>
                <a:latin typeface="Helvetica Neue Light"/>
                <a:ea typeface="Arial"/>
              </a:rPr>
              <a:t> K. </a:t>
            </a:r>
            <a:r>
              <a:rPr lang="en-US" sz="1400" spc="-1" dirty="0">
                <a:solidFill>
                  <a:srgbClr val="2A6099"/>
                </a:solidFill>
                <a:latin typeface="Helvetica Neue Light"/>
                <a:ea typeface="Arial"/>
              </a:rPr>
              <a:t>Miyazaki</a:t>
            </a:r>
            <a:r>
              <a:rPr lang="en-US" sz="1400" b="0" strike="noStrike" spc="-1" dirty="0">
                <a:solidFill>
                  <a:srgbClr val="2A6099"/>
                </a:solidFill>
                <a:latin typeface="Helvetica Neue Light"/>
                <a:ea typeface="Arial"/>
              </a:rPr>
              <a:t>] </a:t>
            </a:r>
            <a:endParaRPr lang="en-US" sz="1400" b="0" strike="noStrike" spc="-1" dirty="0">
              <a:solidFill>
                <a:srgbClr val="2A6099"/>
              </a:solidFill>
              <a:latin typeface="Arial"/>
            </a:endParaRPr>
          </a:p>
        </p:txBody>
      </p:sp>
    </p:spTree>
    <p:extLst>
      <p:ext uri="{BB962C8B-B14F-4D97-AF65-F5344CB8AC3E}">
        <p14:creationId xmlns:p14="http://schemas.microsoft.com/office/powerpoint/2010/main" val="310088613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 name="Untitled.pdf" descr="Untitled.pdf"/>
          <p:cNvPicPr>
            <a:picLocks noChangeAspect="1"/>
          </p:cNvPicPr>
          <p:nvPr/>
        </p:nvPicPr>
        <p:blipFill>
          <a:blip r:embed="rId3"/>
          <a:stretch>
            <a:fillRect/>
          </a:stretch>
        </p:blipFill>
        <p:spPr>
          <a:xfrm>
            <a:off x="1558465" y="112473"/>
            <a:ext cx="10106983" cy="6521451"/>
          </a:xfrm>
          <a:prstGeom prst="rect">
            <a:avLst/>
          </a:prstGeom>
          <a:ln w="12700">
            <a:miter lim="400000"/>
          </a:ln>
        </p:spPr>
      </p:pic>
      <p:grpSp>
        <p:nvGrpSpPr>
          <p:cNvPr id="438" name="Group"/>
          <p:cNvGrpSpPr/>
          <p:nvPr/>
        </p:nvGrpSpPr>
        <p:grpSpPr>
          <a:xfrm>
            <a:off x="218778" y="2083613"/>
            <a:ext cx="3800844" cy="3199533"/>
            <a:chOff x="0" y="20134"/>
            <a:chExt cx="7601684" cy="6399065"/>
          </a:xfrm>
        </p:grpSpPr>
        <p:sp>
          <p:nvSpPr>
            <p:cNvPr id="431" name="Rounded Rectangle"/>
            <p:cNvSpPr/>
            <p:nvPr/>
          </p:nvSpPr>
          <p:spPr>
            <a:xfrm>
              <a:off x="25400" y="3569823"/>
              <a:ext cx="7071801" cy="2198620"/>
            </a:xfrm>
            <a:prstGeom prst="roundRect">
              <a:avLst>
                <a:gd name="adj" fmla="val 25642"/>
              </a:avLst>
            </a:prstGeom>
            <a:solidFill>
              <a:srgbClr val="FFFFFF">
                <a:alpha val="66053"/>
              </a:srgbClr>
            </a:solidFill>
            <a:ln w="63500" cap="flat">
              <a:solidFill>
                <a:schemeClr val="accent4">
                  <a:hueOff val="-1081314"/>
                  <a:satOff val="4338"/>
                  <a:lumOff val="-8931"/>
                  <a:alpha val="66053"/>
                </a:schemeClr>
              </a:solidFill>
              <a:prstDash val="solid"/>
              <a:miter lim="400000"/>
            </a:ln>
            <a:effectLst/>
          </p:spPr>
          <p:txBody>
            <a:bodyPr wrap="square" lIns="25400" tIns="25400" rIns="25400" bIns="25400"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b="0">
                  <a:solidFill>
                    <a:srgbClr val="0433FF"/>
                  </a:solidFill>
                  <a:latin typeface="+mn-lt"/>
                  <a:ea typeface="+mn-ea"/>
                  <a:cs typeface="+mn-cs"/>
                  <a:sym typeface="Helvetica Neue Medium"/>
                </a:defRPr>
              </a:pPr>
              <a:endParaRPr sz="750"/>
            </a:p>
          </p:txBody>
        </p:sp>
        <p:sp>
          <p:nvSpPr>
            <p:cNvPr id="432" name="Line"/>
            <p:cNvSpPr/>
            <p:nvPr/>
          </p:nvSpPr>
          <p:spPr>
            <a:xfrm flipH="1">
              <a:off x="6647561" y="20134"/>
              <a:ext cx="954123" cy="493061"/>
            </a:xfrm>
            <a:prstGeom prst="line">
              <a:avLst/>
            </a:prstGeom>
            <a:noFill/>
            <a:ln w="76200" cap="flat">
              <a:solidFill>
                <a:schemeClr val="accent4">
                  <a:hueOff val="-1081314"/>
                  <a:satOff val="4338"/>
                  <a:lumOff val="-8931"/>
                </a:schemeClr>
              </a:solidFill>
              <a:prstDash val="solid"/>
              <a:miter lim="400000"/>
              <a:tail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0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500"/>
            </a:p>
          </p:txBody>
        </p:sp>
        <p:sp>
          <p:nvSpPr>
            <p:cNvPr id="433" name="Rounded Rectangle"/>
            <p:cNvSpPr/>
            <p:nvPr/>
          </p:nvSpPr>
          <p:spPr>
            <a:xfrm>
              <a:off x="0" y="915522"/>
              <a:ext cx="7071801" cy="2360822"/>
            </a:xfrm>
            <a:prstGeom prst="roundRect">
              <a:avLst>
                <a:gd name="adj" fmla="val 23880"/>
              </a:avLst>
            </a:prstGeom>
            <a:solidFill>
              <a:srgbClr val="FFFFFF">
                <a:alpha val="66053"/>
              </a:srgbClr>
            </a:solidFill>
            <a:ln w="63500" cap="flat">
              <a:solidFill>
                <a:schemeClr val="accent4">
                  <a:hueOff val="-1081314"/>
                  <a:satOff val="4338"/>
                  <a:lumOff val="-8931"/>
                  <a:alpha val="66053"/>
                </a:schemeClr>
              </a:solidFill>
              <a:prstDash val="solid"/>
              <a:miter lim="400000"/>
            </a:ln>
            <a:effectLst/>
          </p:spPr>
          <p:txBody>
            <a:bodyPr wrap="square" lIns="25400" tIns="25400" rIns="25400" bIns="25400"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b="0">
                  <a:solidFill>
                    <a:srgbClr val="0433FF"/>
                  </a:solidFill>
                  <a:latin typeface="+mn-lt"/>
                  <a:ea typeface="+mn-ea"/>
                  <a:cs typeface="+mn-cs"/>
                  <a:sym typeface="Helvetica Neue Medium"/>
                </a:defRPr>
              </a:pPr>
              <a:endParaRPr sz="750"/>
            </a:p>
          </p:txBody>
        </p:sp>
        <p:sp>
          <p:nvSpPr>
            <p:cNvPr id="434" name="Oxidation capacity (OH)…"/>
            <p:cNvSpPr txBox="1"/>
            <p:nvPr/>
          </p:nvSpPr>
          <p:spPr>
            <a:xfrm>
              <a:off x="618651" y="1155530"/>
              <a:ext cx="5913984" cy="1840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321469">
                <a:defRPr sz="4000">
                  <a:latin typeface="Arial"/>
                  <a:ea typeface="Arial"/>
                  <a:cs typeface="Arial"/>
                  <a:sym typeface="Arial"/>
                </a:defRPr>
              </a:pPr>
              <a:r>
                <a:rPr sz="2000"/>
                <a:t>Oxidation capacity (OH)</a:t>
              </a:r>
            </a:p>
            <a:p>
              <a:pPr defTabSz="321469">
                <a:defRPr sz="4000">
                  <a:latin typeface="Arial"/>
                  <a:ea typeface="Arial"/>
                  <a:cs typeface="Arial"/>
                  <a:sym typeface="Arial"/>
                </a:defRPr>
              </a:pPr>
              <a:r>
                <a:rPr sz="2000"/>
                <a:t>↓</a:t>
              </a:r>
            </a:p>
            <a:p>
              <a:pPr defTabSz="321469">
                <a:defRPr sz="4000" u="sng">
                  <a:latin typeface="Arial"/>
                  <a:ea typeface="Arial"/>
                  <a:cs typeface="Arial"/>
                  <a:sym typeface="Arial"/>
                </a:defRPr>
              </a:pPr>
              <a:r>
                <a:rPr sz="2000"/>
                <a:t>CH</a:t>
              </a:r>
              <a:r>
                <a:rPr sz="2000" baseline="-5999"/>
                <a:t>4</a:t>
              </a:r>
            </a:p>
          </p:txBody>
        </p:sp>
        <p:sp>
          <p:nvSpPr>
            <p:cNvPr id="435" name="Long-lived GHGs"/>
            <p:cNvSpPr txBox="1"/>
            <p:nvPr/>
          </p:nvSpPr>
          <p:spPr>
            <a:xfrm>
              <a:off x="1438175" y="61722"/>
              <a:ext cx="4331312" cy="7598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a:solidFill>
                    <a:srgbClr val="000000"/>
                  </a:solidFill>
                </a:defRPr>
              </a:pPr>
              <a:r>
                <a:rPr sz="2000">
                  <a:solidFill>
                    <a:schemeClr val="accent4">
                      <a:hueOff val="-1081314"/>
                      <a:satOff val="4338"/>
                      <a:lumOff val="-8931"/>
                    </a:schemeClr>
                  </a:solidFill>
                  <a:latin typeface="Arial"/>
                  <a:cs typeface="Arial"/>
                </a:rPr>
                <a:t>Long-lived GHGs</a:t>
              </a:r>
            </a:p>
          </p:txBody>
        </p:sp>
        <p:sp>
          <p:nvSpPr>
            <p:cNvPr id="436" name="AQ-GHG co-emissions…"/>
            <p:cNvSpPr txBox="1"/>
            <p:nvPr/>
          </p:nvSpPr>
          <p:spPr>
            <a:xfrm>
              <a:off x="759790" y="3746330"/>
              <a:ext cx="5631707" cy="1840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321469">
                <a:defRPr sz="4000">
                  <a:latin typeface="Arial"/>
                  <a:ea typeface="Arial"/>
                  <a:cs typeface="Arial"/>
                  <a:sym typeface="Arial"/>
                </a:defRPr>
              </a:pPr>
              <a:r>
                <a:rPr sz="2000"/>
                <a:t>AQ-GHG co-emissions</a:t>
              </a:r>
            </a:p>
            <a:p>
              <a:pPr defTabSz="321469">
                <a:defRPr sz="4000">
                  <a:latin typeface="Arial"/>
                  <a:ea typeface="Arial"/>
                  <a:cs typeface="Arial"/>
                  <a:sym typeface="Arial"/>
                </a:defRPr>
              </a:pPr>
              <a:r>
                <a:rPr sz="2000"/>
                <a:t>↓</a:t>
              </a:r>
            </a:p>
            <a:p>
              <a:pPr defTabSz="321469">
                <a:defRPr sz="4000" u="sng">
                  <a:latin typeface="Arial"/>
                  <a:ea typeface="Arial"/>
                  <a:cs typeface="Arial"/>
                  <a:sym typeface="Arial"/>
                </a:defRPr>
              </a:pPr>
              <a:r>
                <a:rPr sz="2000"/>
                <a:t>CO</a:t>
              </a:r>
              <a:r>
                <a:rPr sz="2000" baseline="-5999"/>
                <a:t>2</a:t>
              </a:r>
            </a:p>
          </p:txBody>
        </p:sp>
        <p:sp>
          <p:nvSpPr>
            <p:cNvPr id="437" name="Line"/>
            <p:cNvSpPr/>
            <p:nvPr/>
          </p:nvSpPr>
          <p:spPr>
            <a:xfrm flipH="1" flipV="1">
              <a:off x="6757585" y="5957422"/>
              <a:ext cx="751393" cy="461777"/>
            </a:xfrm>
            <a:prstGeom prst="line">
              <a:avLst/>
            </a:prstGeom>
            <a:noFill/>
            <a:ln w="76200" cap="flat">
              <a:solidFill>
                <a:schemeClr val="accent4">
                  <a:hueOff val="-1081314"/>
                  <a:satOff val="4338"/>
                  <a:lumOff val="-8931"/>
                </a:schemeClr>
              </a:solidFill>
              <a:prstDash val="solid"/>
              <a:miter lim="400000"/>
              <a:tailEnd type="triangle" w="med" len="med"/>
            </a:ln>
            <a:effectLst/>
          </p:spPr>
          <p:txBody>
            <a:bodyPr wrap="square" lIns="35719" tIns="35719" rIns="35719" bIns="35719" numCol="1"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defRPr sz="5000" b="0">
                  <a:solidFill>
                    <a:srgbClr val="FFFFFF"/>
                  </a:solidFill>
                  <a:effectLst>
                    <a:outerShdw blurRad="38100" dist="12700" dir="5400000" rotWithShape="0">
                      <a:srgbClr val="000000">
                        <a:alpha val="50000"/>
                      </a:srgbClr>
                    </a:outerShdw>
                  </a:effectLst>
                  <a:latin typeface="ヒラギノ角ゴ Pro W3"/>
                  <a:ea typeface="ヒラギノ角ゴ Pro W3"/>
                  <a:cs typeface="ヒラギノ角ゴ Pro W3"/>
                  <a:sym typeface="ヒラギノ角ゴ Pro W3"/>
                </a:defRPr>
              </a:pPr>
              <a:endParaRPr sz="2500"/>
            </a:p>
          </p:txBody>
        </p:sp>
      </p:grpSp>
      <p:sp>
        <p:nvSpPr>
          <p:cNvPr id="439" name="“Decadal Aura +…"/>
          <p:cNvSpPr/>
          <p:nvPr/>
        </p:nvSpPr>
        <p:spPr>
          <a:xfrm>
            <a:off x="172776" y="5358333"/>
            <a:ext cx="3947305" cy="1399580"/>
          </a:xfrm>
          <a:prstGeom prst="roundRect">
            <a:avLst>
              <a:gd name="adj" fmla="val 11521"/>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750" tIns="31750" rIns="31750" bIns="31750" anchor="b"/>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0766">
              <a:lnSpc>
                <a:spcPct val="90000"/>
              </a:lnSpc>
              <a:defRPr sz="5400">
                <a:solidFill>
                  <a:srgbClr val="FFFFFF"/>
                </a:solidFill>
                <a:latin typeface="Calibri"/>
                <a:ea typeface="Calibri"/>
                <a:cs typeface="Calibri"/>
                <a:sym typeface="Calibri"/>
              </a:defRPr>
            </a:pPr>
            <a:r>
              <a:rPr sz="2700"/>
              <a:t>“Decadal Aura +</a:t>
            </a:r>
          </a:p>
          <a:p>
            <a:pPr defTabSz="410766">
              <a:lnSpc>
                <a:spcPct val="90000"/>
              </a:lnSpc>
              <a:defRPr sz="5400">
                <a:solidFill>
                  <a:srgbClr val="F5D328"/>
                </a:solidFill>
                <a:latin typeface="Calibri"/>
                <a:ea typeface="Calibri"/>
                <a:cs typeface="Calibri"/>
                <a:sym typeface="Calibri"/>
              </a:defRPr>
            </a:pPr>
            <a:r>
              <a:rPr sz="2700"/>
              <a:t>New satellite era</a:t>
            </a:r>
            <a:r>
              <a:rPr sz="2700">
                <a:solidFill>
                  <a:srgbClr val="FFFFFF"/>
                </a:solidFill>
              </a:rPr>
              <a:t>”</a:t>
            </a:r>
          </a:p>
          <a:p>
            <a:pPr defTabSz="410766">
              <a:lnSpc>
                <a:spcPct val="90000"/>
              </a:lnSpc>
              <a:defRPr sz="5400">
                <a:solidFill>
                  <a:srgbClr val="FFFFFF"/>
                </a:solidFill>
                <a:latin typeface="Calibri"/>
                <a:ea typeface="Calibri"/>
                <a:cs typeface="Calibri"/>
                <a:sym typeface="Calibri"/>
              </a:defRPr>
            </a:pPr>
            <a:r>
              <a:rPr sz="2700"/>
              <a:t>chemical reanalysis</a:t>
            </a:r>
          </a:p>
        </p:txBody>
      </p:sp>
      <p:sp>
        <p:nvSpPr>
          <p:cNvPr id="441" name="Miyazaki et al.,…"/>
          <p:cNvSpPr txBox="1"/>
          <p:nvPr/>
        </p:nvSpPr>
        <p:spPr>
          <a:xfrm>
            <a:off x="-43348" y="657634"/>
            <a:ext cx="1523252" cy="607859"/>
          </a:xfrm>
          <a:prstGeom prst="rect">
            <a:avLst/>
          </a:prstGeom>
          <a:solidFill>
            <a:srgbClr val="FFFDE5"/>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50" tIns="57150" rIns="57150" bIns="5715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40640" marR="40640" defTabSz="910828">
              <a:defRPr sz="3200" b="0">
                <a:uFill>
                  <a:solidFill>
                    <a:srgbClr val="000000"/>
                  </a:solidFill>
                </a:uFill>
                <a:latin typeface="Calibri"/>
                <a:ea typeface="Calibri"/>
                <a:cs typeface="Calibri"/>
                <a:sym typeface="Calibri"/>
              </a:defRPr>
            </a:pPr>
            <a:r>
              <a:rPr sz="1600"/>
              <a:t>Miyazaki et al., </a:t>
            </a:r>
          </a:p>
          <a:p>
            <a:pPr marL="40640" marR="40640" defTabSz="910828">
              <a:defRPr sz="3200" b="0">
                <a:uFill>
                  <a:solidFill>
                    <a:srgbClr val="000000"/>
                  </a:solidFill>
                </a:uFill>
                <a:latin typeface="Calibri"/>
                <a:ea typeface="Calibri"/>
                <a:cs typeface="Calibri"/>
                <a:sym typeface="Calibri"/>
              </a:defRPr>
            </a:pPr>
            <a:r>
              <a:rPr sz="1600"/>
              <a:t>In prep.</a:t>
            </a:r>
          </a:p>
        </p:txBody>
      </p:sp>
      <p:sp>
        <p:nvSpPr>
          <p:cNvPr id="5" name="TCR-2">
            <a:extLst>
              <a:ext uri="{FF2B5EF4-FFF2-40B4-BE49-F238E27FC236}">
                <a16:creationId xmlns:a16="http://schemas.microsoft.com/office/drawing/2014/main" id="{6D41819F-1940-FCF1-2921-93B558DD4A32}"/>
              </a:ext>
            </a:extLst>
          </p:cNvPr>
          <p:cNvSpPr txBox="1"/>
          <p:nvPr/>
        </p:nvSpPr>
        <p:spPr>
          <a:xfrm>
            <a:off x="79485" y="234409"/>
            <a:ext cx="139546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2400" dirty="0">
                <a:latin typeface="Arial"/>
              </a:rPr>
              <a:t>TCR-3</a:t>
            </a:r>
          </a:p>
        </p:txBody>
      </p:sp>
      <p:sp>
        <p:nvSpPr>
          <p:cNvPr id="8" name="テキスト ボックス 16">
            <a:extLst>
              <a:ext uri="{FF2B5EF4-FFF2-40B4-BE49-F238E27FC236}">
                <a16:creationId xmlns:a16="http://schemas.microsoft.com/office/drawing/2014/main" id="{A762A632-440E-E86B-F973-27D8D6D7558B}"/>
              </a:ext>
            </a:extLst>
          </p:cNvPr>
          <p:cNvSpPr/>
          <p:nvPr/>
        </p:nvSpPr>
        <p:spPr>
          <a:xfrm>
            <a:off x="9560002" y="6601201"/>
            <a:ext cx="2526910" cy="307777"/>
          </a:xfrm>
          <a:prstGeom prst="rect">
            <a:avLst/>
          </a:prstGeom>
          <a:noFill/>
          <a:ln w="0">
            <a:noFill/>
          </a:ln>
        </p:spPr>
        <p:style>
          <a:lnRef idx="0">
            <a:scrgbClr r="0" g="0" b="0"/>
          </a:lnRef>
          <a:fillRef idx="0">
            <a:scrgbClr r="0" g="0" b="0"/>
          </a:fillRef>
          <a:effectRef idx="0">
            <a:scrgbClr r="0" g="0" b="0"/>
          </a:effectRef>
          <a:fontRef idx="minor"/>
        </p:style>
        <p:txBody>
          <a:bodyPr wrap="none" lIns="91440" tIns="45720" rIns="91440" bIns="45720" numCol="1" spcCol="0" anchor="t">
            <a:spAutoFit/>
          </a:bodyPr>
          <a:lstStyle/>
          <a:p>
            <a:pPr algn="r"/>
            <a:r>
              <a:rPr lang="en-US" sz="1400" b="0" strike="noStrike" spc="-1" dirty="0">
                <a:solidFill>
                  <a:srgbClr val="2A6099"/>
                </a:solidFill>
                <a:latin typeface="Helvetica Neue Light"/>
                <a:ea typeface="Arial"/>
              </a:rPr>
              <a:t>[</a:t>
            </a:r>
            <a:r>
              <a:rPr lang="en-US" sz="1400" spc="-1" dirty="0">
                <a:solidFill>
                  <a:srgbClr val="2A6099"/>
                </a:solidFill>
                <a:latin typeface="Helvetica Neue Light"/>
                <a:ea typeface="Arial"/>
              </a:rPr>
              <a:t>Slide courtesy of</a:t>
            </a:r>
            <a:r>
              <a:rPr lang="en-US" sz="1400" b="0" strike="noStrike" spc="-1" dirty="0">
                <a:solidFill>
                  <a:srgbClr val="2A6099"/>
                </a:solidFill>
                <a:latin typeface="Helvetica Neue Light"/>
                <a:ea typeface="Arial"/>
              </a:rPr>
              <a:t> K. </a:t>
            </a:r>
            <a:r>
              <a:rPr lang="en-US" sz="1400" spc="-1" dirty="0">
                <a:solidFill>
                  <a:srgbClr val="2A6099"/>
                </a:solidFill>
                <a:latin typeface="Helvetica Neue Light"/>
                <a:ea typeface="Arial"/>
              </a:rPr>
              <a:t>Miyazaki</a:t>
            </a:r>
            <a:r>
              <a:rPr lang="en-US" sz="1400" b="0" strike="noStrike" spc="-1" dirty="0">
                <a:solidFill>
                  <a:srgbClr val="2A6099"/>
                </a:solidFill>
                <a:latin typeface="Helvetica Neue Light"/>
                <a:ea typeface="Arial"/>
              </a:rPr>
              <a:t>] </a:t>
            </a:r>
            <a:endParaRPr lang="en-US" sz="1400" b="0" strike="noStrike" spc="-1" dirty="0">
              <a:solidFill>
                <a:srgbClr val="2A6099"/>
              </a:solidFill>
              <a:latin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normAutofit fontScale="90000"/>
          </a:bodyPr>
          <a:lstStyle/>
          <a:p>
            <a:r>
              <a:rPr lang="en-US" sz="4000" dirty="0">
                <a:cs typeface="Posterama"/>
              </a:rPr>
              <a:t>S-RIP Final Report</a:t>
            </a:r>
            <a:endParaRPr lang="en-US" sz="4000" dirty="0"/>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r>
              <a:rPr lang="en-US">
                <a:latin typeface="Posterama"/>
                <a:cs typeface="Posterama"/>
              </a:rPr>
              <a:t>A-rip: trunk</a:t>
            </a:r>
            <a:endParaRPr lang="en-US"/>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52</a:t>
            </a:fld>
            <a:endParaRPr lang="en-US"/>
          </a:p>
        </p:txBody>
      </p:sp>
      <p:pic>
        <p:nvPicPr>
          <p:cNvPr id="10" name="Picture 9" descr="A yellow cover with text and colorful lines&#10;&#10;Description automatically generated">
            <a:extLst>
              <a:ext uri="{FF2B5EF4-FFF2-40B4-BE49-F238E27FC236}">
                <a16:creationId xmlns:a16="http://schemas.microsoft.com/office/drawing/2014/main" id="{8E36E1DB-399A-D01F-1C8C-C2167217D0BA}"/>
              </a:ext>
            </a:extLst>
          </p:cNvPr>
          <p:cNvPicPr>
            <a:picLocks noChangeAspect="1"/>
          </p:cNvPicPr>
          <p:nvPr/>
        </p:nvPicPr>
        <p:blipFill>
          <a:blip r:embed="rId2"/>
          <a:stretch>
            <a:fillRect/>
          </a:stretch>
        </p:blipFill>
        <p:spPr>
          <a:xfrm>
            <a:off x="316811" y="915036"/>
            <a:ext cx="3941206" cy="5582463"/>
          </a:xfrm>
          <a:prstGeom prst="rect">
            <a:avLst/>
          </a:prstGeom>
          <a:ln w="28575">
            <a:solidFill>
              <a:schemeClr val="accent5">
                <a:lumMod val="50000"/>
              </a:schemeClr>
            </a:solidFill>
          </a:ln>
        </p:spPr>
      </p:pic>
      <p:pic>
        <p:nvPicPr>
          <p:cNvPr id="15" name="Content Placeholder 14" descr="Diagram of a diagram of a structure&#10;&#10;Description automatically generated">
            <a:extLst>
              <a:ext uri="{FF2B5EF4-FFF2-40B4-BE49-F238E27FC236}">
                <a16:creationId xmlns:a16="http://schemas.microsoft.com/office/drawing/2014/main" id="{A2774B2C-BFB4-7C3D-FA62-481CEA497DE7}"/>
              </a:ext>
            </a:extLst>
          </p:cNvPr>
          <p:cNvPicPr>
            <a:picLocks noGrp="1" noChangeAspect="1"/>
          </p:cNvPicPr>
          <p:nvPr>
            <p:ph idx="1"/>
          </p:nvPr>
        </p:nvPicPr>
        <p:blipFill>
          <a:blip r:embed="rId3"/>
          <a:stretch>
            <a:fillRect/>
          </a:stretch>
        </p:blipFill>
        <p:spPr>
          <a:xfrm>
            <a:off x="5450117" y="2309345"/>
            <a:ext cx="5526337" cy="4115908"/>
          </a:xfrm>
        </p:spPr>
      </p:pic>
      <p:pic>
        <p:nvPicPr>
          <p:cNvPr id="20" name="Picture 19">
            <a:extLst>
              <a:ext uri="{FF2B5EF4-FFF2-40B4-BE49-F238E27FC236}">
                <a16:creationId xmlns:a16="http://schemas.microsoft.com/office/drawing/2014/main" id="{ADD82DFC-F3F4-9346-98B0-CD1AA69A0AE8}"/>
              </a:ext>
            </a:extLst>
          </p:cNvPr>
          <p:cNvPicPr>
            <a:picLocks noChangeAspect="1"/>
          </p:cNvPicPr>
          <p:nvPr/>
        </p:nvPicPr>
        <p:blipFill>
          <a:blip r:embed="rId4"/>
          <a:stretch>
            <a:fillRect/>
          </a:stretch>
        </p:blipFill>
        <p:spPr>
          <a:xfrm>
            <a:off x="3755978" y="95047"/>
            <a:ext cx="1141579" cy="1161371"/>
          </a:xfrm>
          <a:prstGeom prst="rect">
            <a:avLst/>
          </a:prstGeom>
          <a:effectLst>
            <a:outerShdw blurRad="50800" dist="38100" dir="2700000">
              <a:srgbClr val="000000">
                <a:alpha val="40000"/>
              </a:srgbClr>
            </a:outerShdw>
          </a:effectLst>
        </p:spPr>
      </p:pic>
      <p:sp>
        <p:nvSpPr>
          <p:cNvPr id="6" name="TextBox 5">
            <a:extLst>
              <a:ext uri="{FF2B5EF4-FFF2-40B4-BE49-F238E27FC236}">
                <a16:creationId xmlns:a16="http://schemas.microsoft.com/office/drawing/2014/main" id="{7A34D5B2-2AF0-D5BA-86A8-0F8670E6918E}"/>
              </a:ext>
            </a:extLst>
          </p:cNvPr>
          <p:cNvSpPr txBox="1"/>
          <p:nvPr/>
        </p:nvSpPr>
        <p:spPr>
          <a:xfrm>
            <a:off x="4899408" y="98211"/>
            <a:ext cx="2140808" cy="369332"/>
          </a:xfrm>
          <a:prstGeom prst="rect">
            <a:avLst/>
          </a:prstGeom>
          <a:noFill/>
        </p:spPr>
        <p:txBody>
          <a:bodyPr wrap="square" lIns="91440" tIns="45720" rIns="91440" bIns="45720" anchor="t">
            <a:spAutoFit/>
          </a:bodyPr>
          <a:lstStyle/>
          <a:p>
            <a:r>
              <a:rPr lang="en-US" sz="1800" b="0" i="0" kern="1200">
                <a:solidFill>
                  <a:srgbClr val="0070C0"/>
                </a:solidFill>
                <a:effectLst/>
                <a:latin typeface="+mn-lt"/>
                <a:ea typeface="+mn-ea"/>
                <a:cs typeface="+mn-cs"/>
              </a:rPr>
              <a:t>[</a:t>
            </a:r>
            <a:r>
              <a:rPr lang="en-US">
                <a:solidFill>
                  <a:srgbClr val="0070C0"/>
                </a:solidFill>
              </a:rPr>
              <a:t>report website</a:t>
            </a:r>
            <a:r>
              <a:rPr lang="en-US" sz="1800" b="0" i="0" kern="1200">
                <a:solidFill>
                  <a:srgbClr val="0070C0"/>
                </a:solidFill>
                <a:effectLst/>
                <a:latin typeface="+mn-lt"/>
                <a:ea typeface="+mn-ea"/>
                <a:cs typeface="+mn-cs"/>
              </a:rPr>
              <a:t>]</a:t>
            </a:r>
            <a:endParaRPr lang="en-CN">
              <a:solidFill>
                <a:srgbClr val="0070C0"/>
              </a:solidFill>
            </a:endParaRPr>
          </a:p>
        </p:txBody>
      </p:sp>
    </p:spTree>
    <p:extLst>
      <p:ext uri="{BB962C8B-B14F-4D97-AF65-F5344CB8AC3E}">
        <p14:creationId xmlns:p14="http://schemas.microsoft.com/office/powerpoint/2010/main" val="2810133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9FBB-5D9E-7417-8055-DF79850BEAE0}"/>
              </a:ext>
            </a:extLst>
          </p:cNvPr>
          <p:cNvSpPr>
            <a:spLocks noGrp="1"/>
          </p:cNvSpPr>
          <p:nvPr>
            <p:ph type="title"/>
          </p:nvPr>
        </p:nvSpPr>
        <p:spPr>
          <a:xfrm>
            <a:off x="632360" y="708561"/>
            <a:ext cx="10058400" cy="914400"/>
          </a:xfrm>
        </p:spPr>
        <p:txBody>
          <a:bodyPr anchor="t">
            <a:normAutofit/>
          </a:bodyPr>
          <a:lstStyle/>
          <a:p>
            <a:r>
              <a:rPr lang="en-US" dirty="0">
                <a:cs typeface="Posterama"/>
              </a:rPr>
              <a:t>Resources: S-RIP Chapter 2</a:t>
            </a:r>
            <a:endParaRPr lang="en-US" dirty="0"/>
          </a:p>
        </p:txBody>
      </p:sp>
      <p:sp>
        <p:nvSpPr>
          <p:cNvPr id="3" name="テキスト ボックス 4">
            <a:extLst>
              <a:ext uri="{FF2B5EF4-FFF2-40B4-BE49-F238E27FC236}">
                <a16:creationId xmlns:a16="http://schemas.microsoft.com/office/drawing/2014/main" id="{4E31CE82-E0B7-57AC-D714-99DFD897AA78}"/>
              </a:ext>
            </a:extLst>
          </p:cNvPr>
          <p:cNvSpPr/>
          <p:nvPr/>
        </p:nvSpPr>
        <p:spPr>
          <a:xfrm>
            <a:off x="630831" y="1834072"/>
            <a:ext cx="5777759" cy="384575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lnSpc>
                <a:spcPct val="100000"/>
              </a:lnSpc>
            </a:pPr>
            <a:r>
              <a:rPr lang="en-US" sz="1800" b="0" strike="noStrike" spc="-1">
                <a:solidFill>
                  <a:srgbClr val="000000"/>
                </a:solidFill>
                <a:latin typeface="Calibri"/>
                <a:ea typeface="Arial"/>
                <a:cs typeface="Calibri"/>
              </a:rPr>
              <a:t>An introduction for new users and a reference for experienced users: </a:t>
            </a:r>
          </a:p>
          <a:p>
            <a:r>
              <a:rPr lang="en-US" sz="1600" b="0" strike="noStrike" spc="-1">
                <a:solidFill>
                  <a:srgbClr val="E21E24"/>
                </a:solidFill>
                <a:latin typeface="Calibri"/>
                <a:ea typeface="Arial"/>
                <a:cs typeface="Calibri"/>
              </a:rPr>
              <a:t>Chapter 2 should be helpful for anyone using reanalysis products!</a:t>
            </a:r>
            <a:r>
              <a:rPr lang="en-US" sz="1600" spc="-1">
                <a:solidFill>
                  <a:srgbClr val="E21E24"/>
                </a:solidFill>
                <a:latin typeface="Calibri"/>
                <a:ea typeface="Arial"/>
                <a:cs typeface="Calibri"/>
              </a:rPr>
              <a:t> </a:t>
            </a:r>
            <a:endParaRPr lang="en-US" sz="1600" b="0" strike="noStrike" spc="-1">
              <a:solidFill>
                <a:srgbClr val="E21E24"/>
              </a:solidFill>
              <a:latin typeface="Calibri"/>
              <a:cs typeface="Calibri"/>
            </a:endParaRPr>
          </a:p>
          <a:p>
            <a:pPr defTabSz="914400">
              <a:lnSpc>
                <a:spcPct val="100000"/>
              </a:lnSpc>
            </a:pPr>
            <a:endParaRPr lang="en-US" sz="600" b="0" strike="noStrike" spc="-1">
              <a:solidFill>
                <a:srgbClr val="000000"/>
              </a:solidFill>
              <a:latin typeface="Calibri"/>
              <a:cs typeface="Calibri"/>
            </a:endParaRPr>
          </a:p>
          <a:p>
            <a:pPr defTabSz="914400">
              <a:lnSpc>
                <a:spcPct val="100000"/>
              </a:lnSpc>
            </a:pPr>
            <a:endParaRPr lang="en-US" sz="1500" b="0" strike="noStrike" spc="-1">
              <a:solidFill>
                <a:srgbClr val="000000"/>
              </a:solidFill>
              <a:latin typeface="Calibri"/>
              <a:ea typeface="Arial"/>
              <a:cs typeface="Calibri"/>
            </a:endParaRPr>
          </a:p>
          <a:p>
            <a:pPr defTabSz="914400">
              <a:lnSpc>
                <a:spcPct val="100000"/>
              </a:lnSpc>
            </a:pPr>
            <a:r>
              <a:rPr lang="en-US" sz="1500" b="0" strike="noStrike" spc="-1">
                <a:solidFill>
                  <a:srgbClr val="000000"/>
                </a:solidFill>
                <a:latin typeface="Calibri"/>
                <a:ea typeface="Arial"/>
                <a:cs typeface="Calibri"/>
              </a:rPr>
              <a:t>Information on key components of 12 global atmospheric reanalysis systems is summarized, including: </a:t>
            </a:r>
            <a:endParaRPr lang="en-US" sz="1500" b="0" strike="noStrike" spc="-1">
              <a:solidFill>
                <a:srgbClr val="000000"/>
              </a:solidFill>
              <a:latin typeface="Calibri"/>
              <a:cs typeface="Calibri"/>
            </a:endParaRPr>
          </a:p>
          <a:p>
            <a:pPr marL="285750" indent="-285750" defTabSz="914400">
              <a:lnSpc>
                <a:spcPct val="100000"/>
              </a:lnSpc>
              <a:buClr>
                <a:srgbClr val="7030A0"/>
              </a:buClr>
              <a:buFont typeface="Arial"/>
              <a:buChar char="•"/>
            </a:pPr>
            <a:r>
              <a:rPr lang="en-US" sz="1500" b="0" strike="noStrike" spc="-1">
                <a:solidFill>
                  <a:srgbClr val="000000"/>
                </a:solidFill>
                <a:latin typeface="Calibri"/>
                <a:ea typeface="Arial"/>
                <a:cs typeface="Calibri"/>
              </a:rPr>
              <a:t>the forecast models and their major components </a:t>
            </a:r>
            <a:endParaRPr lang="en-US" sz="1500" b="0" strike="noStrike" spc="-1">
              <a:solidFill>
                <a:srgbClr val="000000"/>
              </a:solidFill>
              <a:latin typeface="Calibri"/>
              <a:cs typeface="Calibri"/>
            </a:endParaRPr>
          </a:p>
          <a:p>
            <a:pPr marL="285750" indent="-285750" defTabSz="914400">
              <a:lnSpc>
                <a:spcPct val="100000"/>
              </a:lnSpc>
              <a:buClr>
                <a:srgbClr val="7030A0"/>
              </a:buClr>
              <a:buFont typeface="Arial"/>
              <a:buChar char="•"/>
            </a:pPr>
            <a:r>
              <a:rPr lang="en-US" sz="1500" b="0" strike="noStrike" spc="-1">
                <a:solidFill>
                  <a:srgbClr val="000000"/>
                </a:solidFill>
                <a:latin typeface="Calibri"/>
                <a:ea typeface="Arial"/>
                <a:cs typeface="Calibri"/>
              </a:rPr>
              <a:t>assimilation schemes </a:t>
            </a:r>
            <a:endParaRPr lang="en-US" sz="1500" b="0" strike="noStrike" spc="-1">
              <a:solidFill>
                <a:srgbClr val="000000"/>
              </a:solidFill>
              <a:latin typeface="Calibri"/>
              <a:cs typeface="Calibri"/>
            </a:endParaRPr>
          </a:p>
          <a:p>
            <a:pPr marL="285750" indent="-285750" defTabSz="914400">
              <a:lnSpc>
                <a:spcPct val="100000"/>
              </a:lnSpc>
              <a:buClr>
                <a:srgbClr val="7030A0"/>
              </a:buClr>
              <a:buFont typeface="Arial"/>
              <a:buChar char="•"/>
            </a:pPr>
            <a:r>
              <a:rPr lang="en-US" sz="1500" b="0" strike="noStrike" spc="-1">
                <a:solidFill>
                  <a:srgbClr val="000000"/>
                </a:solidFill>
                <a:latin typeface="Calibri"/>
                <a:ea typeface="Arial"/>
                <a:cs typeface="Calibri"/>
              </a:rPr>
              <a:t>observational data</a:t>
            </a:r>
            <a:endParaRPr lang="en-US" sz="1500" b="0" strike="noStrike" spc="-1">
              <a:solidFill>
                <a:srgbClr val="000000"/>
              </a:solidFill>
              <a:latin typeface="Calibri"/>
              <a:cs typeface="Calibri"/>
            </a:endParaRPr>
          </a:p>
          <a:p>
            <a:pPr marL="285750" indent="-285750" defTabSz="914400">
              <a:lnSpc>
                <a:spcPct val="100000"/>
              </a:lnSpc>
              <a:buClr>
                <a:srgbClr val="7030A0"/>
              </a:buClr>
              <a:buFont typeface="Arial"/>
              <a:buChar char="•"/>
            </a:pPr>
            <a:r>
              <a:rPr lang="en-US" sz="1500" b="0" strike="noStrike" spc="-1">
                <a:solidFill>
                  <a:srgbClr val="000000"/>
                </a:solidFill>
                <a:latin typeface="Calibri"/>
                <a:ea typeface="Arial"/>
                <a:cs typeface="Calibri"/>
              </a:rPr>
              <a:t>execution streams </a:t>
            </a:r>
            <a:endParaRPr lang="en-US" sz="1500" b="0" strike="noStrike" spc="-1">
              <a:solidFill>
                <a:srgbClr val="000000"/>
              </a:solidFill>
              <a:latin typeface="Calibri"/>
              <a:cs typeface="Calibri"/>
            </a:endParaRPr>
          </a:p>
          <a:p>
            <a:pPr marL="285750" indent="-285750" defTabSz="914400">
              <a:lnSpc>
                <a:spcPct val="100000"/>
              </a:lnSpc>
              <a:buClr>
                <a:srgbClr val="7030A0"/>
              </a:buClr>
              <a:buFont typeface="Arial"/>
              <a:buChar char="•"/>
            </a:pPr>
            <a:r>
              <a:rPr lang="en-US" sz="1500" b="0" strike="noStrike" spc="-1">
                <a:solidFill>
                  <a:srgbClr val="000000"/>
                </a:solidFill>
                <a:latin typeface="Calibri"/>
                <a:ea typeface="Arial"/>
                <a:cs typeface="Calibri"/>
              </a:rPr>
              <a:t>archived data products</a:t>
            </a:r>
            <a:r>
              <a:rPr lang="en-US" sz="1500" b="0" strike="noStrike" spc="-1">
                <a:solidFill>
                  <a:srgbClr val="7030A0"/>
                </a:solidFill>
                <a:latin typeface="Calibri"/>
                <a:ea typeface="Arial"/>
                <a:cs typeface="Calibri"/>
              </a:rPr>
              <a:t> </a:t>
            </a:r>
          </a:p>
          <a:p>
            <a:pPr defTabSz="914400">
              <a:lnSpc>
                <a:spcPct val="100000"/>
              </a:lnSpc>
              <a:buClr>
                <a:srgbClr val="7030A0"/>
              </a:buClr>
            </a:pPr>
            <a:endParaRPr lang="en-US" sz="1500" spc="-1">
              <a:solidFill>
                <a:srgbClr val="000000"/>
              </a:solidFill>
              <a:latin typeface="Calibri"/>
              <a:cs typeface="Calibri"/>
            </a:endParaRPr>
          </a:p>
          <a:p>
            <a:pPr>
              <a:buClr>
                <a:srgbClr val="7030A0"/>
              </a:buClr>
            </a:pPr>
            <a:r>
              <a:rPr lang="en-US" b="0" strike="noStrike" spc="-1">
                <a:latin typeface="Calibri"/>
                <a:ea typeface="Arial"/>
                <a:cs typeface="Calibri"/>
              </a:rPr>
              <a:t>Now working on an </a:t>
            </a:r>
            <a:r>
              <a:rPr lang="en-US" spc="-1">
                <a:latin typeface="Calibri"/>
                <a:ea typeface="Arial"/>
                <a:cs typeface="Calibri"/>
              </a:rPr>
              <a:t>online repository for this information for increased flexibility as new reanalyses are released.</a:t>
            </a:r>
            <a:endParaRPr lang="en-US" b="0" strike="noStrike" spc="-1">
              <a:latin typeface="Calibri"/>
              <a:cs typeface="Calibri"/>
            </a:endParaRPr>
          </a:p>
          <a:p>
            <a:pPr defTabSz="914400">
              <a:lnSpc>
                <a:spcPct val="100000"/>
              </a:lnSpc>
              <a:buClr>
                <a:srgbClr val="7030A0"/>
              </a:buClr>
            </a:pPr>
            <a:endParaRPr lang="en-US" sz="1500" spc="-1">
              <a:solidFill>
                <a:srgbClr val="7030A0"/>
              </a:solidFill>
              <a:latin typeface="Calibri"/>
              <a:cs typeface="Calibri"/>
            </a:endParaRPr>
          </a:p>
        </p:txBody>
      </p:sp>
      <p:pic>
        <p:nvPicPr>
          <p:cNvPr id="6" name="Picture 5">
            <a:extLst>
              <a:ext uri="{FF2B5EF4-FFF2-40B4-BE49-F238E27FC236}">
                <a16:creationId xmlns:a16="http://schemas.microsoft.com/office/drawing/2014/main" id="{5EE81B8E-1BC9-7691-5E48-63EB83D70600}"/>
              </a:ext>
            </a:extLst>
          </p:cNvPr>
          <p:cNvPicPr>
            <a:picLocks noChangeAspect="1"/>
          </p:cNvPicPr>
          <p:nvPr/>
        </p:nvPicPr>
        <p:blipFill>
          <a:blip r:embed="rId2"/>
          <a:stretch/>
        </p:blipFill>
        <p:spPr>
          <a:xfrm>
            <a:off x="6494465" y="4169779"/>
            <a:ext cx="5459695" cy="2268391"/>
          </a:xfrm>
          <a:prstGeom prst="rect">
            <a:avLst/>
          </a:prstGeom>
          <a:ln w="0">
            <a:noFill/>
          </a:ln>
        </p:spPr>
      </p:pic>
      <p:pic>
        <p:nvPicPr>
          <p:cNvPr id="8" name="図 7">
            <a:extLst>
              <a:ext uri="{FF2B5EF4-FFF2-40B4-BE49-F238E27FC236}">
                <a16:creationId xmlns:a16="http://schemas.microsoft.com/office/drawing/2014/main" id="{FDE012B3-C7EF-4EF8-7E93-95AD019658AD}"/>
              </a:ext>
            </a:extLst>
          </p:cNvPr>
          <p:cNvPicPr>
            <a:picLocks noChangeAspect="1"/>
          </p:cNvPicPr>
          <p:nvPr/>
        </p:nvPicPr>
        <p:blipFill>
          <a:blip r:embed="rId3"/>
          <a:stretch/>
        </p:blipFill>
        <p:spPr bwMode="auto">
          <a:xfrm>
            <a:off x="6652865" y="1477895"/>
            <a:ext cx="5301295" cy="2520985"/>
          </a:xfrm>
          <a:prstGeom prst="rect">
            <a:avLst/>
          </a:prstGeom>
        </p:spPr>
      </p:pic>
    </p:spTree>
    <p:extLst>
      <p:ext uri="{BB962C8B-B14F-4D97-AF65-F5344CB8AC3E}">
        <p14:creationId xmlns:p14="http://schemas.microsoft.com/office/powerpoint/2010/main" val="16268940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837D0-EB79-391B-B8AE-ECDA739835CC}"/>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98FCB2C-EE0C-94AD-0B51-6EB23160FA5A}"/>
              </a:ext>
            </a:extLst>
          </p:cNvPr>
          <p:cNvPicPr>
            <a:picLocks noChangeAspect="1"/>
          </p:cNvPicPr>
          <p:nvPr/>
        </p:nvPicPr>
        <p:blipFill rotWithShape="1">
          <a:blip r:embed="rId2"/>
          <a:srcRect l="5185" t="21127" r="1318" b="47606"/>
          <a:stretch/>
        </p:blipFill>
        <p:spPr>
          <a:xfrm>
            <a:off x="969437" y="4196447"/>
            <a:ext cx="10259272" cy="2144329"/>
          </a:xfrm>
          <a:prstGeom prst="rect">
            <a:avLst/>
          </a:prstGeom>
        </p:spPr>
      </p:pic>
      <p:pic>
        <p:nvPicPr>
          <p:cNvPr id="7" name="Picture 6" descr="A blue and white logo&#10;&#10;Description automatically generated">
            <a:extLst>
              <a:ext uri="{FF2B5EF4-FFF2-40B4-BE49-F238E27FC236}">
                <a16:creationId xmlns:a16="http://schemas.microsoft.com/office/drawing/2014/main" id="{5330E121-C4C0-B19D-0072-DECB36369ECB}"/>
              </a:ext>
            </a:extLst>
          </p:cNvPr>
          <p:cNvPicPr>
            <a:picLocks noChangeAspect="1"/>
          </p:cNvPicPr>
          <p:nvPr/>
        </p:nvPicPr>
        <p:blipFill>
          <a:blip r:embed="rId3"/>
          <a:stretch>
            <a:fillRect/>
          </a:stretch>
        </p:blipFill>
        <p:spPr>
          <a:xfrm>
            <a:off x="1543783" y="2131653"/>
            <a:ext cx="8999317" cy="1569704"/>
          </a:xfrm>
          <a:prstGeom prst="rect">
            <a:avLst/>
          </a:prstGeom>
        </p:spPr>
      </p:pic>
      <p:sp>
        <p:nvSpPr>
          <p:cNvPr id="9" name="TextBox 8">
            <a:extLst>
              <a:ext uri="{FF2B5EF4-FFF2-40B4-BE49-F238E27FC236}">
                <a16:creationId xmlns:a16="http://schemas.microsoft.com/office/drawing/2014/main" id="{88DFDB0E-25A0-49E0-CCB6-4BCF41357AC1}"/>
              </a:ext>
            </a:extLst>
          </p:cNvPr>
          <p:cNvSpPr txBox="1"/>
          <p:nvPr/>
        </p:nvSpPr>
        <p:spPr>
          <a:xfrm>
            <a:off x="1818083" y="1844147"/>
            <a:ext cx="1118383" cy="369332"/>
          </a:xfrm>
          <a:prstGeom prst="rect">
            <a:avLst/>
          </a:prstGeom>
          <a:noFill/>
        </p:spPr>
        <p:txBody>
          <a:bodyPr wrap="none" rtlCol="0">
            <a:spAutoFit/>
          </a:bodyPr>
          <a:lstStyle/>
          <a:p>
            <a:r>
              <a:rPr lang="en-CN">
                <a:solidFill>
                  <a:srgbClr val="C00000"/>
                </a:solidFill>
                <a:latin typeface="+mj-lt"/>
              </a:rPr>
              <a:t>ACTIVE: </a:t>
            </a:r>
          </a:p>
        </p:txBody>
      </p:sp>
      <p:sp>
        <p:nvSpPr>
          <p:cNvPr id="11" name="TextBox 10">
            <a:extLst>
              <a:ext uri="{FF2B5EF4-FFF2-40B4-BE49-F238E27FC236}">
                <a16:creationId xmlns:a16="http://schemas.microsoft.com/office/drawing/2014/main" id="{D56CB5DF-8E11-FE0A-DD2C-A2DB9D6943B5}"/>
              </a:ext>
            </a:extLst>
          </p:cNvPr>
          <p:cNvSpPr txBox="1"/>
          <p:nvPr/>
        </p:nvSpPr>
        <p:spPr>
          <a:xfrm>
            <a:off x="9009369" y="1844147"/>
            <a:ext cx="1484445" cy="369332"/>
          </a:xfrm>
          <a:prstGeom prst="rect">
            <a:avLst/>
          </a:prstGeom>
          <a:noFill/>
        </p:spPr>
        <p:txBody>
          <a:bodyPr wrap="none" rtlCol="0">
            <a:spAutoFit/>
          </a:bodyPr>
          <a:lstStyle/>
          <a:p>
            <a:r>
              <a:rPr lang="en-CN" dirty="0">
                <a:solidFill>
                  <a:schemeClr val="bg1">
                    <a:lumMod val="50000"/>
                  </a:schemeClr>
                </a:solidFill>
                <a:latin typeface="+mj-lt"/>
              </a:rPr>
              <a:t>53 PAPERS: </a:t>
            </a:r>
          </a:p>
        </p:txBody>
      </p:sp>
      <p:sp>
        <p:nvSpPr>
          <p:cNvPr id="10" name="Title 1">
            <a:extLst>
              <a:ext uri="{FF2B5EF4-FFF2-40B4-BE49-F238E27FC236}">
                <a16:creationId xmlns:a16="http://schemas.microsoft.com/office/drawing/2014/main" id="{624D2117-6164-BA1B-8FA4-113AE7D9E674}"/>
              </a:ext>
            </a:extLst>
          </p:cNvPr>
          <p:cNvSpPr>
            <a:spLocks noGrp="1"/>
          </p:cNvSpPr>
          <p:nvPr>
            <p:ph type="title"/>
          </p:nvPr>
        </p:nvSpPr>
        <p:spPr>
          <a:xfrm>
            <a:off x="632360" y="708561"/>
            <a:ext cx="10058400" cy="914400"/>
          </a:xfrm>
        </p:spPr>
        <p:txBody>
          <a:bodyPr anchor="t">
            <a:normAutofit/>
          </a:bodyPr>
          <a:lstStyle/>
          <a:p>
            <a:r>
              <a:rPr lang="en-US" dirty="0">
                <a:cs typeface="Posterama"/>
              </a:rPr>
              <a:t>Resources: Special Issues</a:t>
            </a:r>
            <a:endParaRPr lang="en-US" dirty="0"/>
          </a:p>
        </p:txBody>
      </p:sp>
    </p:spTree>
    <p:extLst>
      <p:ext uri="{BB962C8B-B14F-4D97-AF65-F5344CB8AC3E}">
        <p14:creationId xmlns:p14="http://schemas.microsoft.com/office/powerpoint/2010/main" val="3381860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027625" y="3487271"/>
            <a:ext cx="10154680" cy="457200"/>
          </a:xfrm>
        </p:spPr>
        <p:txBody>
          <a:bodyPr/>
          <a:lstStyle/>
          <a:p>
            <a:r>
              <a:rPr lang="en-US" sz="3600">
                <a:cs typeface="Posterama"/>
              </a:rPr>
              <a:t>Thank you!</a:t>
            </a:r>
            <a:endParaRPr lang="en-US" sz="3600"/>
          </a:p>
        </p:txBody>
      </p:sp>
      <p:pic>
        <p:nvPicPr>
          <p:cNvPr id="8" name="Picture 7" descr="Qr code&#10;&#10;Description automatically generated">
            <a:extLst>
              <a:ext uri="{FF2B5EF4-FFF2-40B4-BE49-F238E27FC236}">
                <a16:creationId xmlns:a16="http://schemas.microsoft.com/office/drawing/2014/main" id="{5C580409-AB73-05A0-9541-82F667BD067B}"/>
              </a:ext>
            </a:extLst>
          </p:cNvPr>
          <p:cNvPicPr>
            <a:picLocks noChangeAspect="1"/>
          </p:cNvPicPr>
          <p:nvPr/>
        </p:nvPicPr>
        <p:blipFill>
          <a:blip r:embed="rId2"/>
          <a:stretch/>
        </p:blipFill>
        <p:spPr bwMode="auto">
          <a:xfrm>
            <a:off x="10146898" y="334945"/>
            <a:ext cx="1727361" cy="1727361"/>
          </a:xfrm>
          <a:prstGeom prst="rect">
            <a:avLst/>
          </a:prstGeom>
        </p:spPr>
      </p:pic>
      <p:pic>
        <p:nvPicPr>
          <p:cNvPr id="9" name="Picture 8" descr="Qr code&#10;&#10;Description automatically generated">
            <a:extLst>
              <a:ext uri="{FF2B5EF4-FFF2-40B4-BE49-F238E27FC236}">
                <a16:creationId xmlns:a16="http://schemas.microsoft.com/office/drawing/2014/main" id="{FBFF6EFA-5B08-01C3-A161-5E36423C82B8}"/>
              </a:ext>
            </a:extLst>
          </p:cNvPr>
          <p:cNvPicPr>
            <a:picLocks noChangeAspect="1"/>
          </p:cNvPicPr>
          <p:nvPr/>
        </p:nvPicPr>
        <p:blipFill>
          <a:blip r:embed="rId3"/>
          <a:stretch/>
        </p:blipFill>
        <p:spPr bwMode="auto">
          <a:xfrm>
            <a:off x="310607" y="330970"/>
            <a:ext cx="1727361" cy="1727361"/>
          </a:xfrm>
          <a:prstGeom prst="rect">
            <a:avLst/>
          </a:prstGeom>
        </p:spPr>
      </p:pic>
      <p:sp>
        <p:nvSpPr>
          <p:cNvPr id="12" name="TextBox 16">
            <a:extLst>
              <a:ext uri="{FF2B5EF4-FFF2-40B4-BE49-F238E27FC236}">
                <a16:creationId xmlns:a16="http://schemas.microsoft.com/office/drawing/2014/main" id="{BAEE247A-176F-F3C6-92E9-6FABCCA38997}"/>
              </a:ext>
            </a:extLst>
          </p:cNvPr>
          <p:cNvSpPr txBox="1"/>
          <p:nvPr/>
        </p:nvSpPr>
        <p:spPr bwMode="auto">
          <a:xfrm>
            <a:off x="307006" y="2060639"/>
            <a:ext cx="2131598" cy="369332"/>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defRPr/>
            </a:pPr>
            <a:r>
              <a:rPr lang="en-US" sz="1800">
                <a:solidFill>
                  <a:srgbClr val="688EBD"/>
                </a:solidFill>
                <a:latin typeface="Posterama"/>
                <a:cs typeface="Posterama"/>
              </a:rPr>
              <a:t>S-RIP Website</a:t>
            </a:r>
            <a:endParaRPr lang="en-US">
              <a:solidFill>
                <a:srgbClr val="688EBD"/>
              </a:solidFill>
              <a:latin typeface="Posterama"/>
              <a:cs typeface="Posterama"/>
            </a:endParaRPr>
          </a:p>
        </p:txBody>
      </p:sp>
      <p:sp>
        <p:nvSpPr>
          <p:cNvPr id="14" name="TextBox 17">
            <a:extLst>
              <a:ext uri="{FF2B5EF4-FFF2-40B4-BE49-F238E27FC236}">
                <a16:creationId xmlns:a16="http://schemas.microsoft.com/office/drawing/2014/main" id="{68460619-A259-6661-B6E4-E8338DECD811}"/>
              </a:ext>
            </a:extLst>
          </p:cNvPr>
          <p:cNvSpPr txBox="1"/>
          <p:nvPr/>
        </p:nvSpPr>
        <p:spPr bwMode="auto">
          <a:xfrm>
            <a:off x="9524147" y="2063504"/>
            <a:ext cx="2347671" cy="365795"/>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r">
              <a:defRPr/>
            </a:pPr>
            <a:r>
              <a:rPr lang="en-US" sz="1800">
                <a:solidFill>
                  <a:srgbClr val="688EBD"/>
                </a:solidFill>
                <a:latin typeface="Posterama"/>
                <a:cs typeface="Posterama"/>
              </a:rPr>
              <a:t>Final Report</a:t>
            </a:r>
            <a:endParaRPr lang="en-US">
              <a:solidFill>
                <a:srgbClr val="688EBD"/>
              </a:solidFill>
              <a:latin typeface="Posterama"/>
              <a:cs typeface="Posterama"/>
            </a:endParaRPr>
          </a:p>
        </p:txBody>
      </p:sp>
      <p:sp>
        <p:nvSpPr>
          <p:cNvPr id="4" name="TextBox 3">
            <a:extLst>
              <a:ext uri="{FF2B5EF4-FFF2-40B4-BE49-F238E27FC236}">
                <a16:creationId xmlns:a16="http://schemas.microsoft.com/office/drawing/2014/main" id="{6BD49C9A-7DDF-9052-8F8E-AEA333A1E1DB}"/>
              </a:ext>
            </a:extLst>
          </p:cNvPr>
          <p:cNvSpPr txBox="1"/>
          <p:nvPr/>
        </p:nvSpPr>
        <p:spPr>
          <a:xfrm>
            <a:off x="1622776" y="5081008"/>
            <a:ext cx="8946445" cy="830997"/>
          </a:xfrm>
          <a:prstGeom prst="rect">
            <a:avLst/>
          </a:prstGeom>
          <a:noFill/>
        </p:spPr>
        <p:txBody>
          <a:bodyPr wrap="square" lIns="91440" tIns="45720" rIns="91440" bIns="45720" anchor="t">
            <a:spAutoFit/>
          </a:bodyPr>
          <a:lstStyle/>
          <a:p>
            <a:pPr algn="ctr"/>
            <a:r>
              <a:rPr lang="en-US" sz="2400" dirty="0">
                <a:latin typeface="Calibri"/>
              </a:rPr>
              <a:t>Comments, questions, suggestions to:</a:t>
            </a:r>
          </a:p>
          <a:p>
            <a:pPr algn="ctr"/>
            <a:r>
              <a:rPr lang="en-US" sz="2400" dirty="0">
                <a:latin typeface="Calibri"/>
              </a:rPr>
              <a:t>Jonathon S. Wright: </a:t>
            </a:r>
            <a:r>
              <a:rPr lang="en-US" sz="2400" dirty="0">
                <a:solidFill>
                  <a:schemeClr val="accent3"/>
                </a:solidFill>
                <a:latin typeface="Calibri"/>
              </a:rPr>
              <a:t>jswright@tsinghua.edu.cn</a:t>
            </a:r>
            <a:endParaRPr lang="en-US" sz="2400" dirty="0">
              <a:solidFill>
                <a:schemeClr val="accent3"/>
              </a:solidFill>
              <a:latin typeface="+mn-ea"/>
            </a:endParaRPr>
          </a:p>
        </p:txBody>
      </p:sp>
      <p:pic>
        <p:nvPicPr>
          <p:cNvPr id="2" name="Picture 1" descr="A black background with colorful dots and lines&#10;&#10;Description automatically generated">
            <a:extLst>
              <a:ext uri="{FF2B5EF4-FFF2-40B4-BE49-F238E27FC236}">
                <a16:creationId xmlns:a16="http://schemas.microsoft.com/office/drawing/2014/main" id="{F5DA4E60-2AC0-45BA-290B-2D09200A465C}"/>
              </a:ext>
            </a:extLst>
          </p:cNvPr>
          <p:cNvPicPr>
            <a:picLocks noChangeAspect="1"/>
          </p:cNvPicPr>
          <p:nvPr/>
        </p:nvPicPr>
        <p:blipFill>
          <a:blip r:embed="rId4"/>
          <a:stretch>
            <a:fillRect/>
          </a:stretch>
        </p:blipFill>
        <p:spPr>
          <a:xfrm>
            <a:off x="3131735" y="370977"/>
            <a:ext cx="6121873" cy="3397866"/>
          </a:xfrm>
          <a:prstGeom prst="rect">
            <a:avLst/>
          </a:prstGeom>
        </p:spPr>
      </p:pic>
      <p:sp>
        <p:nvSpPr>
          <p:cNvPr id="7" name="Rectangle 6">
            <a:extLst>
              <a:ext uri="{FF2B5EF4-FFF2-40B4-BE49-F238E27FC236}">
                <a16:creationId xmlns:a16="http://schemas.microsoft.com/office/drawing/2014/main" id="{C4A08941-DBC6-0076-E861-599A7D1A90ED}"/>
              </a:ext>
            </a:extLst>
          </p:cNvPr>
          <p:cNvSpPr/>
          <p:nvPr/>
        </p:nvSpPr>
        <p:spPr>
          <a:xfrm>
            <a:off x="8058850" y="1015635"/>
            <a:ext cx="594987" cy="47907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41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extBox 2"/>
          <p:cNvSpPr txBox="1"/>
          <p:nvPr/>
        </p:nvSpPr>
        <p:spPr bwMode="auto">
          <a:xfrm>
            <a:off x="461057" y="229564"/>
            <a:ext cx="10097932" cy="518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3F3F3F"/>
                </a:solidFill>
                <a:effectLst/>
                <a:uLnTx/>
                <a:uFillTx/>
                <a:latin typeface="Neue Haas Grotesk Text Pro"/>
                <a:cs typeface="Arial"/>
              </a:rPr>
              <a:t>How do aerosols weaken the upper-level anticyclone?</a:t>
            </a:r>
            <a:endParaRPr kumimoji="0" lang="en-US" sz="1800" b="0" i="0" u="none" strike="noStrike" kern="0" cap="none" spc="0" normalizeH="0" baseline="0" noProof="0">
              <a:ln>
                <a:noFill/>
              </a:ln>
              <a:solidFill>
                <a:srgbClr val="000000"/>
              </a:solidFill>
              <a:effectLst/>
              <a:uLnTx/>
              <a:uFillTx/>
              <a:latin typeface="Neue Haas Grotesk Text Pro"/>
              <a:cs typeface="Arial"/>
            </a:endParaRPr>
          </a:p>
        </p:txBody>
      </p:sp>
      <p:pic>
        <p:nvPicPr>
          <p:cNvPr id="4" name="Picture 4" descr="Diagram&#10;&#10;Description automatically generated"/>
          <p:cNvPicPr>
            <a:picLocks noChangeAspect="1"/>
          </p:cNvPicPr>
          <p:nvPr/>
        </p:nvPicPr>
        <p:blipFill rotWithShape="1">
          <a:blip r:embed="rId3"/>
          <a:srcRect l="48491"/>
          <a:stretch/>
        </p:blipFill>
        <p:spPr bwMode="auto">
          <a:xfrm>
            <a:off x="2992799" y="1002331"/>
            <a:ext cx="2687394" cy="5389560"/>
          </a:xfrm>
          <a:prstGeom prst="rect">
            <a:avLst/>
          </a:prstGeom>
        </p:spPr>
      </p:pic>
      <p:sp>
        <p:nvSpPr>
          <p:cNvPr id="9" name="TextBox 8"/>
          <p:cNvSpPr txBox="1"/>
          <p:nvPr/>
        </p:nvSpPr>
        <p:spPr bwMode="auto">
          <a:xfrm>
            <a:off x="3113497" y="6517717"/>
            <a:ext cx="22483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Arial"/>
                <a:ea typeface="Helvetica Neue" panose="02000503000000020004" pitchFamily="2" charset="0"/>
                <a:cs typeface="Arial"/>
              </a:rPr>
              <a:t>Garny</a:t>
            </a:r>
            <a:r>
              <a:rPr kumimoji="0" lang="en-US" sz="1400" b="0" i="0" u="none" strike="noStrike" kern="0" cap="none" spc="0" normalizeH="0" baseline="0" noProof="0">
                <a:ln>
                  <a:noFill/>
                </a:ln>
                <a:solidFill>
                  <a:srgbClr val="000000"/>
                </a:solidFill>
                <a:effectLst/>
                <a:uLnTx/>
                <a:uFillTx/>
                <a:latin typeface="Arial"/>
                <a:ea typeface="Helvetica Neue" panose="02000503000000020004" pitchFamily="2" charset="0"/>
                <a:cs typeface="Arial"/>
              </a:rPr>
              <a:t> and Randel 2013</a:t>
            </a:r>
            <a:endParaRPr kumimoji="0" sz="1800" b="0" i="0" u="none" strike="noStrike" kern="0" cap="none" spc="0" normalizeH="0" baseline="0" noProof="0">
              <a:ln>
                <a:noFill/>
              </a:ln>
              <a:solidFill>
                <a:srgbClr val="000000"/>
              </a:solidFill>
              <a:effectLst/>
              <a:uLnTx/>
              <a:uFillTx/>
              <a:latin typeface="Arial"/>
              <a:ea typeface="Helvetica Neue" panose="02000503000000020004" pitchFamily="2" charset="0"/>
              <a:cs typeface="Arial"/>
            </a:endParaRPr>
          </a:p>
        </p:txBody>
      </p:sp>
      <p:sp>
        <p:nvSpPr>
          <p:cNvPr id="714650008" name="Up Arrow 714650007"/>
          <p:cNvSpPr/>
          <p:nvPr/>
        </p:nvSpPr>
        <p:spPr bwMode="auto">
          <a:xfrm>
            <a:off x="4048755" y="4910460"/>
            <a:ext cx="332912" cy="1359393"/>
          </a:xfrm>
          <a:prstGeom prst="up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srgbClr val="FFFFFF"/>
              </a:solidFill>
              <a:effectLst/>
              <a:uLnTx/>
              <a:uFillTx/>
              <a:latin typeface="Neue Haas Grotesk Text Pro"/>
              <a:cs typeface="Arial"/>
            </a:endParaRPr>
          </a:p>
        </p:txBody>
      </p:sp>
      <p:sp>
        <p:nvSpPr>
          <p:cNvPr id="675088185" name="Up Arrow 675088184"/>
          <p:cNvSpPr/>
          <p:nvPr/>
        </p:nvSpPr>
        <p:spPr bwMode="auto">
          <a:xfrm>
            <a:off x="4048756" y="3136725"/>
            <a:ext cx="332911" cy="308868"/>
          </a:xfrm>
          <a:prstGeom prst="up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srgbClr val="FFFFFF"/>
              </a:solidFill>
              <a:effectLst/>
              <a:uLnTx/>
              <a:uFillTx/>
              <a:latin typeface="Neue Haas Grotesk Text Pro"/>
              <a:cs typeface="Arial"/>
            </a:endParaRPr>
          </a:p>
        </p:txBody>
      </p:sp>
      <p:sp>
        <p:nvSpPr>
          <p:cNvPr id="1725248844" name="Up Arrow 1725248843"/>
          <p:cNvSpPr/>
          <p:nvPr/>
        </p:nvSpPr>
        <p:spPr bwMode="auto">
          <a:xfrm>
            <a:off x="4048756" y="4121599"/>
            <a:ext cx="332911" cy="617738"/>
          </a:xfrm>
          <a:prstGeom prst="up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srgbClr val="FFFFFF"/>
              </a:solidFill>
              <a:effectLst/>
              <a:uLnTx/>
              <a:uFillTx/>
              <a:latin typeface="Neue Haas Grotesk Text Pro"/>
              <a:cs typeface="Arial"/>
            </a:endParaRPr>
          </a:p>
        </p:txBody>
      </p:sp>
      <p:sp>
        <p:nvSpPr>
          <p:cNvPr id="1514090029" name="TextBox 1514090028"/>
          <p:cNvSpPr txBox="1"/>
          <p:nvPr/>
        </p:nvSpPr>
        <p:spPr bwMode="auto">
          <a:xfrm>
            <a:off x="2932806" y="3429476"/>
            <a:ext cx="2609753" cy="608115"/>
          </a:xfrm>
          <a:prstGeom prst="rect">
            <a:avLst/>
          </a:prstGeom>
          <a:solidFill>
            <a:schemeClr val="bg1"/>
          </a:solidFill>
        </p:spPr>
        <p:txBody>
          <a:bodyPr vertOverflow="overflow" horzOverflow="overflow" vert="horz" wrap="square" lIns="91440" tIns="45720" rIns="91440" bIns="45720" numCol="1" spcCol="0" rtlCol="0" fromWordArt="0" anchor="t" anchorCtr="0" forceAA="0" compatLnSpc="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5BADC9"/>
                </a:solidFill>
                <a:effectLst/>
                <a:uLnTx/>
                <a:uFillTx/>
                <a:latin typeface="Arial"/>
                <a:ea typeface="Helvetica Neue" panose="02000503000000020004" pitchFamily="2" charset="0"/>
                <a:cs typeface="Arial"/>
              </a:rPr>
              <a:t>vertical convergence drives the anticyclone</a:t>
            </a:r>
          </a:p>
        </p:txBody>
      </p:sp>
      <p:pic>
        <p:nvPicPr>
          <p:cNvPr id="21" name="Picture 4" descr="Diagram&#10;&#10;Description automatically generated">
            <a:extLst>
              <a:ext uri="{FF2B5EF4-FFF2-40B4-BE49-F238E27FC236}">
                <a16:creationId xmlns:a16="http://schemas.microsoft.com/office/drawing/2014/main" id="{F875268C-66EF-FC26-F468-1D41290ADE1A}"/>
              </a:ext>
            </a:extLst>
          </p:cNvPr>
          <p:cNvPicPr>
            <a:picLocks noChangeAspect="1"/>
          </p:cNvPicPr>
          <p:nvPr/>
        </p:nvPicPr>
        <p:blipFill rotWithShape="1">
          <a:blip r:embed="rId3"/>
          <a:srcRect r="50873"/>
          <a:stretch/>
        </p:blipFill>
        <p:spPr bwMode="auto">
          <a:xfrm>
            <a:off x="811170" y="2159051"/>
            <a:ext cx="2240775" cy="4711686"/>
          </a:xfrm>
          <a:prstGeom prst="rect">
            <a:avLst/>
          </a:prstGeom>
        </p:spPr>
      </p:pic>
      <p:pic>
        <p:nvPicPr>
          <p:cNvPr id="8" name="Graphic 7" descr="Dump truck with solid fill">
            <a:extLst>
              <a:ext uri="{FF2B5EF4-FFF2-40B4-BE49-F238E27FC236}">
                <a16:creationId xmlns:a16="http://schemas.microsoft.com/office/drawing/2014/main" id="{BCFDAF5A-4155-3ED0-A14F-C618E819C2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1615586" y="2679525"/>
            <a:ext cx="914400" cy="914400"/>
          </a:xfrm>
          <a:prstGeom prst="rect">
            <a:avLst/>
          </a:prstGeom>
        </p:spPr>
      </p:pic>
      <p:pic>
        <p:nvPicPr>
          <p:cNvPr id="11" name="Graphic 10" descr="Dump truck with solid fill">
            <a:extLst>
              <a:ext uri="{FF2B5EF4-FFF2-40B4-BE49-F238E27FC236}">
                <a16:creationId xmlns:a16="http://schemas.microsoft.com/office/drawing/2014/main" id="{36EBD827-56C8-5445-3B00-EC06EAAE2D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auto">
          <a:xfrm rot="5400000" flipH="1">
            <a:off x="1612086" y="2679525"/>
            <a:ext cx="914400" cy="914400"/>
          </a:xfrm>
          <a:prstGeom prst="rect">
            <a:avLst/>
          </a:prstGeom>
        </p:spPr>
      </p:pic>
      <p:pic>
        <p:nvPicPr>
          <p:cNvPr id="12" name="Graphic 11" descr="Dump truck with solid fill">
            <a:extLst>
              <a:ext uri="{FF2B5EF4-FFF2-40B4-BE49-F238E27FC236}">
                <a16:creationId xmlns:a16="http://schemas.microsoft.com/office/drawing/2014/main" id="{38A4AAA0-4095-1A47-B139-B026FBD545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auto">
          <a:xfrm rot="16200000">
            <a:off x="1619086" y="2706955"/>
            <a:ext cx="914400" cy="914400"/>
          </a:xfrm>
          <a:prstGeom prst="rect">
            <a:avLst/>
          </a:prstGeom>
        </p:spPr>
      </p:pic>
      <p:pic>
        <p:nvPicPr>
          <p:cNvPr id="13" name="Graphic 12" descr="Dump truck with solid fill">
            <a:extLst>
              <a:ext uri="{FF2B5EF4-FFF2-40B4-BE49-F238E27FC236}">
                <a16:creationId xmlns:a16="http://schemas.microsoft.com/office/drawing/2014/main" id="{7F042ECC-7A8D-B364-883E-2B77D3653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auto">
          <a:xfrm rot="5400000" flipH="1">
            <a:off x="1593081" y="2693240"/>
            <a:ext cx="914400" cy="914400"/>
          </a:xfrm>
          <a:prstGeom prst="rect">
            <a:avLst/>
          </a:prstGeom>
        </p:spPr>
      </p:pic>
      <p:grpSp>
        <p:nvGrpSpPr>
          <p:cNvPr id="28" name="Group 27">
            <a:extLst>
              <a:ext uri="{FF2B5EF4-FFF2-40B4-BE49-F238E27FC236}">
                <a16:creationId xmlns:a16="http://schemas.microsoft.com/office/drawing/2014/main" id="{EDD378AC-E34D-7740-7306-07F1B2453453}"/>
              </a:ext>
            </a:extLst>
          </p:cNvPr>
          <p:cNvGrpSpPr/>
          <p:nvPr/>
        </p:nvGrpSpPr>
        <p:grpSpPr>
          <a:xfrm>
            <a:off x="3249932" y="987685"/>
            <a:ext cx="8343485" cy="2516491"/>
            <a:chOff x="3249932" y="987685"/>
            <a:chExt cx="8343485" cy="2516491"/>
          </a:xfrm>
        </p:grpSpPr>
        <p:grpSp>
          <p:nvGrpSpPr>
            <p:cNvPr id="10" name="Group 9"/>
            <p:cNvGrpSpPr/>
            <p:nvPr/>
          </p:nvGrpSpPr>
          <p:grpSpPr bwMode="auto">
            <a:xfrm>
              <a:off x="6039739" y="987685"/>
              <a:ext cx="5553678" cy="2059203"/>
              <a:chOff x="0" y="0"/>
              <a:chExt cx="5553678" cy="2059203"/>
            </a:xfrm>
          </p:grpSpPr>
          <p:sp>
            <p:nvSpPr>
              <p:cNvPr id="5" name="Rectangle 4"/>
              <p:cNvSpPr/>
              <p:nvPr/>
            </p:nvSpPr>
            <p:spPr bwMode="auto">
              <a:xfrm>
                <a:off x="0" y="0"/>
                <a:ext cx="5553678" cy="517406"/>
              </a:xfrm>
              <a:prstGeom prst="rect">
                <a:avLst/>
              </a:prstGeom>
              <a:solidFill>
                <a:schemeClr val="accent5">
                  <a:lumMod val="20000"/>
                  <a:lumOff val="80000"/>
                </a:schemeClr>
              </a:solidFill>
              <a:ln w="12700" cap="flat" cmpd="sng" algn="ctr">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0" lang="en-US" sz="1800" b="0" i="0" u="none" strike="noStrike" kern="0" cap="none" spc="0" normalizeH="0" baseline="0" noProof="0">
                    <a:ln>
                      <a:noFill/>
                    </a:ln>
                    <a:solidFill>
                      <a:srgbClr val="C00000"/>
                    </a:solidFill>
                    <a:effectLst/>
                    <a:uLnTx/>
                    <a:uFillTx/>
                    <a:latin typeface="Arial"/>
                    <a:ea typeface="Helvetica Neue" panose="02000503000000020004" pitchFamily="2" charset="0"/>
                    <a:cs typeface="Arial"/>
                  </a:rPr>
                  <a:t>Aerosols absorb sunlight :: </a:t>
                </a:r>
                <a:r>
                  <a:rPr lang="en-US" kern="0">
                    <a:solidFill>
                      <a:srgbClr val="C00000"/>
                    </a:solidFill>
                    <a:latin typeface="Arial"/>
                    <a:ea typeface="Helvetica Neue" panose="02000503000000020004" pitchFamily="2" charset="0"/>
                    <a:cs typeface="Arial"/>
                  </a:rPr>
                  <a:t>longer braking distance</a:t>
                </a:r>
                <a:endParaRPr kumimoji="0" sz="1800" b="0" i="0" u="none" strike="noStrike" kern="0" cap="none" spc="0" normalizeH="0" baseline="0" noProof="0">
                  <a:ln>
                    <a:noFill/>
                  </a:ln>
                  <a:solidFill>
                    <a:srgbClr val="C00000"/>
                  </a:solidFill>
                  <a:effectLst/>
                  <a:uLnTx/>
                  <a:uFillTx/>
                  <a:latin typeface="Arial"/>
                  <a:ea typeface="Helvetica Neue" panose="02000503000000020004" pitchFamily="2" charset="0"/>
                  <a:cs typeface="Arial"/>
                </a:endParaRPr>
              </a:p>
            </p:txBody>
          </p:sp>
          <p:pic>
            <p:nvPicPr>
              <p:cNvPr id="7" name="Picture 7" descr="Timeline&#10;&#10;Description automatically generated"/>
              <p:cNvPicPr>
                <a:picLocks noChangeAspect="1"/>
              </p:cNvPicPr>
              <p:nvPr/>
            </p:nvPicPr>
            <p:blipFill>
              <a:blip r:embed="rId6"/>
              <a:srcRect t="49416"/>
              <a:stretch/>
            </p:blipFill>
            <p:spPr bwMode="auto">
              <a:xfrm>
                <a:off x="0" y="615546"/>
                <a:ext cx="5433717" cy="1443657"/>
              </a:xfrm>
              <a:prstGeom prst="rect">
                <a:avLst/>
              </a:prstGeom>
            </p:spPr>
          </p:pic>
        </p:grpSp>
        <p:cxnSp>
          <p:nvCxnSpPr>
            <p:cNvPr id="6" name="Straight Connector 5"/>
            <p:cNvCxnSpPr>
              <a:cxnSpLocks/>
            </p:cNvCxnSpPr>
            <p:nvPr/>
          </p:nvCxnSpPr>
          <p:spPr bwMode="auto">
            <a:xfrm flipH="1">
              <a:off x="3574473" y="1412618"/>
              <a:ext cx="2465266" cy="1442471"/>
            </a:xfrm>
            <a:prstGeom prst="line">
              <a:avLst/>
            </a:prstGeom>
            <a:ln w="38099" cap="flat" cmpd="sng" algn="ctr">
              <a:solidFill>
                <a:srgbClr val="C00000"/>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9" name="Circular Arrow 18">
              <a:extLst>
                <a:ext uri="{FF2B5EF4-FFF2-40B4-BE49-F238E27FC236}">
                  <a16:creationId xmlns:a16="http://schemas.microsoft.com/office/drawing/2014/main" id="{0EEE40EC-033F-03FF-0D7C-5522BE4CDC49}"/>
                </a:ext>
              </a:extLst>
            </p:cNvPr>
            <p:cNvSpPr/>
            <p:nvPr/>
          </p:nvSpPr>
          <p:spPr>
            <a:xfrm rot="14415225" flipV="1">
              <a:off x="2770836" y="2725797"/>
              <a:ext cx="1257475" cy="299284"/>
            </a:xfrm>
            <a:prstGeom prst="circularArrow">
              <a:avLst>
                <a:gd name="adj1" fmla="val 25000"/>
                <a:gd name="adj2" fmla="val 1142319"/>
                <a:gd name="adj3" fmla="val 90111"/>
                <a:gd name="adj4" fmla="val 10800000"/>
                <a:gd name="adj5" fmla="val 12500"/>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Neue Haas Grotesk Text Pro"/>
                <a:cs typeface="Arial"/>
              </a:endParaRPr>
            </a:p>
          </p:txBody>
        </p:sp>
      </p:grpSp>
      <p:grpSp>
        <p:nvGrpSpPr>
          <p:cNvPr id="23" name="Group 22">
            <a:extLst>
              <a:ext uri="{FF2B5EF4-FFF2-40B4-BE49-F238E27FC236}">
                <a16:creationId xmlns:a16="http://schemas.microsoft.com/office/drawing/2014/main" id="{5EF23497-4BBB-8E8E-89B7-78A76943340E}"/>
              </a:ext>
            </a:extLst>
          </p:cNvPr>
          <p:cNvGrpSpPr/>
          <p:nvPr/>
        </p:nvGrpSpPr>
        <p:grpSpPr>
          <a:xfrm>
            <a:off x="5048362" y="3232862"/>
            <a:ext cx="5759258" cy="1084451"/>
            <a:chOff x="5048362" y="3232862"/>
            <a:chExt cx="5759258" cy="1084451"/>
          </a:xfrm>
        </p:grpSpPr>
        <p:sp>
          <p:nvSpPr>
            <p:cNvPr id="16" name="TextBox 15">
              <a:extLst>
                <a:ext uri="{FF2B5EF4-FFF2-40B4-BE49-F238E27FC236}">
                  <a16:creationId xmlns:a16="http://schemas.microsoft.com/office/drawing/2014/main" id="{CC1D6EAD-017E-148D-97AE-E2ECF13E9DEC}"/>
                </a:ext>
              </a:extLst>
            </p:cNvPr>
            <p:cNvSpPr txBox="1"/>
            <p:nvPr/>
          </p:nvSpPr>
          <p:spPr>
            <a:xfrm>
              <a:off x="6881796" y="3232862"/>
              <a:ext cx="3925824" cy="646331"/>
            </a:xfrm>
            <a:prstGeom prst="rect">
              <a:avLst/>
            </a:prstGeom>
            <a:noFill/>
          </p:spPr>
          <p:txBody>
            <a:bodyPr wrap="square" rtlCol="0">
              <a:spAutoFit/>
            </a:bodyPr>
            <a:lstStyle/>
            <a:p>
              <a:pPr algn="ctr"/>
              <a:r>
                <a:rPr lang="en-CN">
                  <a:latin typeface="Arial"/>
                  <a:ea typeface="Helvetica Neue" panose="02000503000000020004" pitchFamily="2" charset="0"/>
                  <a:cs typeface="Arial"/>
                </a:rPr>
                <a:t>Strength of convergence depends on how sharply the brake is applied</a:t>
              </a:r>
            </a:p>
          </p:txBody>
        </p:sp>
        <p:cxnSp>
          <p:nvCxnSpPr>
            <p:cNvPr id="20" name="Straight Connector 19">
              <a:extLst>
                <a:ext uri="{FF2B5EF4-FFF2-40B4-BE49-F238E27FC236}">
                  <a16:creationId xmlns:a16="http://schemas.microsoft.com/office/drawing/2014/main" id="{81D8150C-D6F5-586C-433A-EC49CD9B931C}"/>
                </a:ext>
              </a:extLst>
            </p:cNvPr>
            <p:cNvCxnSpPr>
              <a:cxnSpLocks/>
            </p:cNvCxnSpPr>
            <p:nvPr/>
          </p:nvCxnSpPr>
          <p:spPr bwMode="auto">
            <a:xfrm flipH="1">
              <a:off x="5048362" y="3550879"/>
              <a:ext cx="1864464" cy="766434"/>
            </a:xfrm>
            <a:prstGeom prst="line">
              <a:avLst/>
            </a:prstGeom>
            <a:ln w="38099" cap="flat" cmpd="sng" algn="ctr">
              <a:solidFill>
                <a:schemeClr val="tx1"/>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403B72B-F3A9-1BB8-8845-922F037A3903}"/>
              </a:ext>
            </a:extLst>
          </p:cNvPr>
          <p:cNvGrpSpPr/>
          <p:nvPr/>
        </p:nvGrpSpPr>
        <p:grpSpPr>
          <a:xfrm>
            <a:off x="4295910" y="4089449"/>
            <a:ext cx="7339642" cy="4187652"/>
            <a:chOff x="4295910" y="4089449"/>
            <a:chExt cx="7339642" cy="4187652"/>
          </a:xfrm>
        </p:grpSpPr>
        <p:grpSp>
          <p:nvGrpSpPr>
            <p:cNvPr id="29" name="Group 28">
              <a:extLst>
                <a:ext uri="{FF2B5EF4-FFF2-40B4-BE49-F238E27FC236}">
                  <a16:creationId xmlns:a16="http://schemas.microsoft.com/office/drawing/2014/main" id="{DEAA9089-3513-FBDF-4765-B30D4637BE77}"/>
                </a:ext>
              </a:extLst>
            </p:cNvPr>
            <p:cNvGrpSpPr/>
            <p:nvPr/>
          </p:nvGrpSpPr>
          <p:grpSpPr>
            <a:xfrm>
              <a:off x="4295910" y="4089449"/>
              <a:ext cx="7297507" cy="4187652"/>
              <a:chOff x="4295910" y="4089449"/>
              <a:chExt cx="7297507" cy="4187652"/>
            </a:xfrm>
          </p:grpSpPr>
          <p:pic>
            <p:nvPicPr>
              <p:cNvPr id="1377429481" name="Picture 1377429480"/>
              <p:cNvPicPr>
                <a:picLocks noChangeAspect="1"/>
              </p:cNvPicPr>
              <p:nvPr/>
            </p:nvPicPr>
            <p:blipFill rotWithShape="1">
              <a:blip r:embed="rId7"/>
              <a:srcRect t="49588" r="9133" b="-1"/>
              <a:stretch/>
            </p:blipFill>
            <p:spPr bwMode="auto">
              <a:xfrm>
                <a:off x="5995945" y="4423088"/>
                <a:ext cx="5354737" cy="1620880"/>
              </a:xfrm>
              <a:prstGeom prst="rect">
                <a:avLst/>
              </a:prstGeom>
            </p:spPr>
          </p:pic>
          <p:sp>
            <p:nvSpPr>
              <p:cNvPr id="24" name="Arc 23">
                <a:extLst>
                  <a:ext uri="{FF2B5EF4-FFF2-40B4-BE49-F238E27FC236}">
                    <a16:creationId xmlns:a16="http://schemas.microsoft.com/office/drawing/2014/main" id="{6BDA6667-96BA-DCAF-56CA-445017A76B10}"/>
                  </a:ext>
                </a:extLst>
              </p:cNvPr>
              <p:cNvSpPr/>
              <p:nvPr/>
            </p:nvSpPr>
            <p:spPr>
              <a:xfrm>
                <a:off x="4295910" y="4089449"/>
                <a:ext cx="782615" cy="4187652"/>
              </a:xfrm>
              <a:prstGeom prst="arc">
                <a:avLst>
                  <a:gd name="adj1" fmla="val 16200000"/>
                  <a:gd name="adj2" fmla="val 1262452"/>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Neue Haas Grotesk Text Pro"/>
                  <a:cs typeface="Arial"/>
                </a:endParaRPr>
              </a:p>
            </p:txBody>
          </p:sp>
          <p:cxnSp>
            <p:nvCxnSpPr>
              <p:cNvPr id="25" name="Straight Connector 24">
                <a:extLst>
                  <a:ext uri="{FF2B5EF4-FFF2-40B4-BE49-F238E27FC236}">
                    <a16:creationId xmlns:a16="http://schemas.microsoft.com/office/drawing/2014/main" id="{6EB045A9-C880-7A6C-CA25-1065F4F4C1E9}"/>
                  </a:ext>
                </a:extLst>
              </p:cNvPr>
              <p:cNvCxnSpPr>
                <a:cxnSpLocks/>
              </p:cNvCxnSpPr>
              <p:nvPr/>
            </p:nvCxnSpPr>
            <p:spPr bwMode="auto">
              <a:xfrm flipH="1" flipV="1">
                <a:off x="5102387" y="5590156"/>
                <a:ext cx="993612" cy="721359"/>
              </a:xfrm>
              <a:prstGeom prst="line">
                <a:avLst/>
              </a:prstGeom>
              <a:ln w="38099" cap="flat" cmpd="sng" algn="ctr">
                <a:solidFill>
                  <a:schemeClr val="accent2">
                    <a:lumMod val="50000"/>
                  </a:schemeClr>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065352585" name="Rectangle 4"/>
              <p:cNvSpPr/>
              <p:nvPr/>
            </p:nvSpPr>
            <p:spPr bwMode="auto">
              <a:xfrm>
                <a:off x="6095999" y="6177998"/>
                <a:ext cx="5497418" cy="517406"/>
              </a:xfrm>
              <a:prstGeom prst="rect">
                <a:avLst/>
              </a:prstGeom>
              <a:solidFill>
                <a:schemeClr val="accent2">
                  <a:lumMod val="20000"/>
                  <a:lumOff val="80000"/>
                </a:schemeClr>
              </a:solidFill>
              <a:ln w="12700" cap="flat" cmpd="sng" algn="ctr">
                <a:solidFill>
                  <a:schemeClr val="accent2">
                    <a:lumMod val="50196"/>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0" lang="en-US" sz="1800" b="0" i="0" u="none" strike="noStrike" kern="0" cap="none" spc="0" normalizeH="0" baseline="0" noProof="0">
                    <a:ln>
                      <a:noFill/>
                    </a:ln>
                    <a:solidFill>
                      <a:schemeClr val="accent2">
                        <a:lumMod val="76000"/>
                      </a:schemeClr>
                    </a:solidFill>
                    <a:effectLst/>
                    <a:uLnTx/>
                    <a:uFillTx/>
                    <a:latin typeface="Arial"/>
                    <a:ea typeface="Helvetica Neue" panose="02000503000000020004" pitchFamily="2" charset="0"/>
                    <a:cs typeface="Arial"/>
                  </a:rPr>
                  <a:t>Aerosols suppress storms :: </a:t>
                </a:r>
                <a:r>
                  <a:rPr lang="en-US" kern="0">
                    <a:solidFill>
                      <a:schemeClr val="accent2">
                        <a:lumMod val="76000"/>
                      </a:schemeClr>
                    </a:solidFill>
                    <a:latin typeface="Arial"/>
                    <a:ea typeface="Helvetica Neue" panose="02000503000000020004" pitchFamily="2" charset="0"/>
                    <a:cs typeface="Arial"/>
                  </a:rPr>
                  <a:t>slower starting speed</a:t>
                </a:r>
                <a:endParaRPr lang="en-US" sz="1800" b="0" i="0" u="none" strike="noStrike" kern="0" cap="none" spc="0" normalizeH="0" baseline="0" noProof="0">
                  <a:ln>
                    <a:noFill/>
                  </a:ln>
                  <a:solidFill>
                    <a:schemeClr val="accent2">
                      <a:lumMod val="76000"/>
                    </a:schemeClr>
                  </a:solidFill>
                  <a:effectLst/>
                  <a:uLnTx/>
                  <a:uFillTx/>
                  <a:latin typeface="Arial"/>
                  <a:ea typeface="Helvetica Neue" panose="02000503000000020004" pitchFamily="2" charset="0"/>
                  <a:cs typeface="Arial"/>
                </a:endParaRPr>
              </a:p>
            </p:txBody>
          </p:sp>
        </p:grpSp>
        <p:pic>
          <p:nvPicPr>
            <p:cNvPr id="2" name="Picture 1">
              <a:extLst>
                <a:ext uri="{FF2B5EF4-FFF2-40B4-BE49-F238E27FC236}">
                  <a16:creationId xmlns:a16="http://schemas.microsoft.com/office/drawing/2014/main" id="{50797F8C-1489-24B3-34F8-652694BE7C15}"/>
                </a:ext>
              </a:extLst>
            </p:cNvPr>
            <p:cNvPicPr>
              <a:picLocks noChangeAspect="1"/>
            </p:cNvPicPr>
            <p:nvPr/>
          </p:nvPicPr>
          <p:blipFill rotWithShape="1">
            <a:blip r:embed="rId7"/>
            <a:srcRect l="90751" t="-161" b="-1"/>
            <a:stretch/>
          </p:blipFill>
          <p:spPr bwMode="auto">
            <a:xfrm>
              <a:off x="11320626" y="4250298"/>
              <a:ext cx="314926" cy="1860685"/>
            </a:xfrm>
            <a:prstGeom prst="rect">
              <a:avLst/>
            </a:prstGeom>
          </p:spPr>
        </p:pic>
      </p:grpSp>
      <p:grpSp>
        <p:nvGrpSpPr>
          <p:cNvPr id="18" name="Group 17">
            <a:extLst>
              <a:ext uri="{FF2B5EF4-FFF2-40B4-BE49-F238E27FC236}">
                <a16:creationId xmlns:a16="http://schemas.microsoft.com/office/drawing/2014/main" id="{B3CBB069-761C-2471-75E5-AEAF3B241075}"/>
              </a:ext>
            </a:extLst>
          </p:cNvPr>
          <p:cNvGrpSpPr/>
          <p:nvPr/>
        </p:nvGrpSpPr>
        <p:grpSpPr>
          <a:xfrm>
            <a:off x="3419683" y="1702212"/>
            <a:ext cx="1591056" cy="914400"/>
            <a:chOff x="3419683" y="1702212"/>
            <a:chExt cx="1591056" cy="914400"/>
          </a:xfrm>
        </p:grpSpPr>
        <p:pic>
          <p:nvPicPr>
            <p:cNvPr id="15" name="Graphic 14" descr="Covered plate with solid fill">
              <a:extLst>
                <a:ext uri="{FF2B5EF4-FFF2-40B4-BE49-F238E27FC236}">
                  <a16:creationId xmlns:a16="http://schemas.microsoft.com/office/drawing/2014/main" id="{3912E7B3-47E6-BFC1-A71F-E4EB49EBB1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19683" y="1702212"/>
              <a:ext cx="1591056" cy="914400"/>
            </a:xfrm>
            <a:prstGeom prst="rect">
              <a:avLst/>
            </a:prstGeom>
          </p:spPr>
        </p:pic>
        <p:sp>
          <p:nvSpPr>
            <p:cNvPr id="17" name="TextBox 16">
              <a:extLst>
                <a:ext uri="{FF2B5EF4-FFF2-40B4-BE49-F238E27FC236}">
                  <a16:creationId xmlns:a16="http://schemas.microsoft.com/office/drawing/2014/main" id="{1C3DF3FA-F6EE-1628-B24C-C88065A1510E}"/>
                </a:ext>
              </a:extLst>
            </p:cNvPr>
            <p:cNvSpPr txBox="1"/>
            <p:nvPr/>
          </p:nvSpPr>
          <p:spPr>
            <a:xfrm>
              <a:off x="3669619" y="2053289"/>
              <a:ext cx="1079142" cy="307777"/>
            </a:xfrm>
            <a:prstGeom prst="rect">
              <a:avLst/>
            </a:prstGeom>
            <a:noFill/>
          </p:spPr>
          <p:txBody>
            <a:bodyPr wrap="none" lIns="91440" tIns="45720" rIns="91440" bIns="45720" rtlCol="0" anchor="t">
              <a:spAutoFit/>
            </a:bodyPr>
            <a:lstStyle/>
            <a:p>
              <a:pPr algn="ctr"/>
              <a:r>
                <a:rPr lang="en-US" sz="1400">
                  <a:latin typeface="Arial"/>
                  <a:ea typeface="Helvetica Neue Light" panose="02000403000000020004" pitchFamily="2" charset="0"/>
                </a:rPr>
                <a:t>tropopause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8" presetClass="emph" presetSubtype="0" fill="hold" nodeType="afterEffect">
                                  <p:stCondLst>
                                    <p:cond delay="500"/>
                                  </p:stCondLst>
                                  <p:childTnLst>
                                    <p:animRot by="5400000">
                                      <p:cBhvr>
                                        <p:cTn id="11" dur="500" fill="hold"/>
                                        <p:tgtEl>
                                          <p:spTgt spid="8"/>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2" fill="hold" nodeType="clickEffect">
                                  <p:stCondLst>
                                    <p:cond delay="0"/>
                                  </p:stCondLst>
                                  <p:childTnLst>
                                    <p:anim calcmode="lin" valueType="num">
                                      <p:cBhvr additive="base">
                                        <p:cTn id="21" dur="500"/>
                                        <p:tgtEl>
                                          <p:spTgt spid="8"/>
                                        </p:tgtEl>
                                        <p:attrNameLst>
                                          <p:attrName>ppt_x</p:attrName>
                                        </p:attrNameLst>
                                      </p:cBhvr>
                                      <p:tavLst>
                                        <p:tav tm="0">
                                          <p:val>
                                            <p:strVal val="ppt_x"/>
                                          </p:val>
                                        </p:tav>
                                        <p:tav tm="100000">
                                          <p:val>
                                            <p:strVal val="1+ppt_w/2"/>
                                          </p:val>
                                        </p:tav>
                                      </p:tavLst>
                                    </p:anim>
                                    <p:anim calcmode="lin" valueType="num">
                                      <p:cBhvr additive="base">
                                        <p:cTn id="22" dur="500"/>
                                        <p:tgtEl>
                                          <p:spTgt spid="8"/>
                                        </p:tgtEl>
                                        <p:attrNameLst>
                                          <p:attrName>ppt_y</p:attrName>
                                        </p:attrNameLst>
                                      </p:cBhvr>
                                      <p:tavLst>
                                        <p:tav tm="0">
                                          <p:val>
                                            <p:strVal val="ppt_y"/>
                                          </p:val>
                                        </p:tav>
                                        <p:tav tm="100000">
                                          <p:val>
                                            <p:strVal val="ppt_y"/>
                                          </p:val>
                                        </p:tav>
                                      </p:tavLst>
                                    </p:anim>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8" presetClass="emph" presetSubtype="0" fill="hold" nodeType="afterEffect">
                                  <p:stCondLst>
                                    <p:cond delay="0"/>
                                  </p:stCondLst>
                                  <p:childTnLst>
                                    <p:animRot by="-5400000">
                                      <p:cBhvr>
                                        <p:cTn id="31" dur="500" fill="hold"/>
                                        <p:tgtEl>
                                          <p:spTgt spid="11"/>
                                        </p:tgtEl>
                                        <p:attrNameLst>
                                          <p:attrName>r</p:attrName>
                                        </p:attrNameLst>
                                      </p:cBhvr>
                                    </p:animRot>
                                  </p:childTnLst>
                                </p:cTn>
                              </p:par>
                            </p:childTnLst>
                          </p:cTn>
                        </p:par>
                        <p:par>
                          <p:cTn id="32" fill="hold">
                            <p:stCondLst>
                              <p:cond delay="1500"/>
                            </p:stCondLst>
                            <p:childTnLst>
                              <p:par>
                                <p:cTn id="33" presetID="2" presetClass="exit" presetSubtype="8" fill="hold" nodeType="afterEffect">
                                  <p:stCondLst>
                                    <p:cond delay="0"/>
                                  </p:stCondLst>
                                  <p:childTnLst>
                                    <p:anim calcmode="lin" valueType="num">
                                      <p:cBhvr additive="base">
                                        <p:cTn id="34" dur="500"/>
                                        <p:tgtEl>
                                          <p:spTgt spid="11"/>
                                        </p:tgtEl>
                                        <p:attrNameLst>
                                          <p:attrName>ppt_x</p:attrName>
                                        </p:attrNameLst>
                                      </p:cBhvr>
                                      <p:tavLst>
                                        <p:tav tm="0">
                                          <p:val>
                                            <p:strVal val="ppt_x"/>
                                          </p:val>
                                        </p:tav>
                                        <p:tav tm="100000">
                                          <p:val>
                                            <p:strVal val="0-ppt_w/2"/>
                                          </p:val>
                                        </p:tav>
                                      </p:tavLst>
                                    </p:anim>
                                    <p:anim calcmode="lin" valueType="num">
                                      <p:cBhvr additive="base">
                                        <p:cTn id="35" dur="500"/>
                                        <p:tgtEl>
                                          <p:spTgt spid="11"/>
                                        </p:tgtEl>
                                        <p:attrNameLst>
                                          <p:attrName>ppt_y</p:attrName>
                                        </p:attrNameLst>
                                      </p:cBhvr>
                                      <p:tavLst>
                                        <p:tav tm="0">
                                          <p:val>
                                            <p:strVal val="ppt_y"/>
                                          </p:val>
                                        </p:tav>
                                        <p:tav tm="100000">
                                          <p:val>
                                            <p:strVal val="ppt_y"/>
                                          </p:val>
                                        </p:tav>
                                      </p:tavLst>
                                    </p:anim>
                                    <p:set>
                                      <p:cBhvr>
                                        <p:cTn id="36" dur="1" fill="hold">
                                          <p:stCondLst>
                                            <p:cond delay="499"/>
                                          </p:stCondLst>
                                        </p:cTn>
                                        <p:tgtEl>
                                          <p:spTgt spid="11"/>
                                        </p:tgtEl>
                                        <p:attrNameLst>
                                          <p:attrName>style.visibility</p:attrName>
                                        </p:attrNameLst>
                                      </p:cBhvr>
                                      <p:to>
                                        <p:strVal val="hidden"/>
                                      </p:to>
                                    </p:set>
                                  </p:childTnLst>
                                </p:cTn>
                              </p:par>
                            </p:childTnLst>
                          </p:cTn>
                        </p:par>
                        <p:par>
                          <p:cTn id="37" fill="hold">
                            <p:stCondLst>
                              <p:cond delay="2000"/>
                            </p:stCondLst>
                            <p:childTnLst>
                              <p:par>
                                <p:cTn id="38" presetID="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8" presetClass="emph" presetSubtype="0" fill="hold" nodeType="afterEffect">
                                  <p:stCondLst>
                                    <p:cond delay="0"/>
                                  </p:stCondLst>
                                  <p:childTnLst>
                                    <p:animRot by="5400000">
                                      <p:cBhvr>
                                        <p:cTn id="44" dur="500" fill="hold"/>
                                        <p:tgtEl>
                                          <p:spTgt spid="12"/>
                                        </p:tgtEl>
                                        <p:attrNameLst>
                                          <p:attrName>r</p:attrName>
                                        </p:attrNameLst>
                                      </p:cBhvr>
                                    </p:animRot>
                                  </p:childTnLst>
                                </p:cTn>
                              </p:par>
                            </p:childTnLst>
                          </p:cTn>
                        </p:par>
                        <p:par>
                          <p:cTn id="45" fill="hold">
                            <p:stCondLst>
                              <p:cond delay="3000"/>
                            </p:stCondLst>
                            <p:childTnLst>
                              <p:par>
                                <p:cTn id="46" presetID="2" presetClass="exit" presetSubtype="2" fill="hold" nodeType="afterEffect">
                                  <p:stCondLst>
                                    <p:cond delay="0"/>
                                  </p:stCondLst>
                                  <p:childTnLst>
                                    <p:anim calcmode="lin" valueType="num">
                                      <p:cBhvr additive="base">
                                        <p:cTn id="47" dur="500"/>
                                        <p:tgtEl>
                                          <p:spTgt spid="12"/>
                                        </p:tgtEl>
                                        <p:attrNameLst>
                                          <p:attrName>ppt_x</p:attrName>
                                        </p:attrNameLst>
                                      </p:cBhvr>
                                      <p:tavLst>
                                        <p:tav tm="0">
                                          <p:val>
                                            <p:strVal val="ppt_x"/>
                                          </p:val>
                                        </p:tav>
                                        <p:tav tm="100000">
                                          <p:val>
                                            <p:strVal val="1+ppt_w/2"/>
                                          </p:val>
                                        </p:tav>
                                      </p:tavLst>
                                    </p:anim>
                                    <p:anim calcmode="lin" valueType="num">
                                      <p:cBhvr additive="base">
                                        <p:cTn id="48" dur="500"/>
                                        <p:tgtEl>
                                          <p:spTgt spid="12"/>
                                        </p:tgtEl>
                                        <p:attrNameLst>
                                          <p:attrName>ppt_y</p:attrName>
                                        </p:attrNameLst>
                                      </p:cBhvr>
                                      <p:tavLst>
                                        <p:tav tm="0">
                                          <p:val>
                                            <p:strVal val="ppt_y"/>
                                          </p:val>
                                        </p:tav>
                                        <p:tav tm="100000">
                                          <p:val>
                                            <p:strVal val="ppt_y"/>
                                          </p:val>
                                        </p:tav>
                                      </p:tavLst>
                                    </p:anim>
                                    <p:set>
                                      <p:cBhvr>
                                        <p:cTn id="49" dur="1" fill="hold">
                                          <p:stCondLst>
                                            <p:cond delay="499"/>
                                          </p:stCondLst>
                                        </p:cTn>
                                        <p:tgtEl>
                                          <p:spTgt spid="12"/>
                                        </p:tgtEl>
                                        <p:attrNameLst>
                                          <p:attrName>style.visibility</p:attrName>
                                        </p:attrNameLst>
                                      </p:cBhvr>
                                      <p:to>
                                        <p:strVal val="hidden"/>
                                      </p:to>
                                    </p:set>
                                  </p:childTnLst>
                                </p:cTn>
                              </p:par>
                            </p:childTnLst>
                          </p:cTn>
                        </p:par>
                        <p:par>
                          <p:cTn id="50" fill="hold">
                            <p:stCondLst>
                              <p:cond delay="3500"/>
                            </p:stCondLst>
                            <p:childTnLst>
                              <p:par>
                                <p:cTn id="51" presetID="2" presetClass="entr" presetSubtype="4"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par>
                          <p:cTn id="55" fill="hold">
                            <p:stCondLst>
                              <p:cond delay="4000"/>
                            </p:stCondLst>
                            <p:childTnLst>
                              <p:par>
                                <p:cTn id="56" presetID="8" presetClass="emph" presetSubtype="0" fill="hold" nodeType="afterEffect">
                                  <p:stCondLst>
                                    <p:cond delay="0"/>
                                  </p:stCondLst>
                                  <p:childTnLst>
                                    <p:animRot by="-5400000">
                                      <p:cBhvr>
                                        <p:cTn id="57" dur="500" fill="hold"/>
                                        <p:tgtEl>
                                          <p:spTgt spid="13"/>
                                        </p:tgtEl>
                                        <p:attrNameLst>
                                          <p:attrName>r</p:attrName>
                                        </p:attrNameLst>
                                      </p:cBhvr>
                                    </p:animRot>
                                  </p:childTnLst>
                                </p:cTn>
                              </p:par>
                            </p:childTnLst>
                          </p:cTn>
                        </p:par>
                        <p:par>
                          <p:cTn id="58" fill="hold">
                            <p:stCondLst>
                              <p:cond delay="4500"/>
                            </p:stCondLst>
                            <p:childTnLst>
                              <p:par>
                                <p:cTn id="59" presetID="2" presetClass="exit" presetSubtype="8" fill="hold" nodeType="afterEffect">
                                  <p:stCondLst>
                                    <p:cond delay="0"/>
                                  </p:stCondLst>
                                  <p:childTnLst>
                                    <p:anim calcmode="lin" valueType="num">
                                      <p:cBhvr additive="base">
                                        <p:cTn id="60" dur="500"/>
                                        <p:tgtEl>
                                          <p:spTgt spid="13"/>
                                        </p:tgtEl>
                                        <p:attrNameLst>
                                          <p:attrName>ppt_x</p:attrName>
                                        </p:attrNameLst>
                                      </p:cBhvr>
                                      <p:tavLst>
                                        <p:tav tm="0">
                                          <p:val>
                                            <p:strVal val="ppt_x"/>
                                          </p:val>
                                        </p:tav>
                                        <p:tav tm="100000">
                                          <p:val>
                                            <p:strVal val="0-ppt_w/2"/>
                                          </p:val>
                                        </p:tav>
                                      </p:tavLst>
                                    </p:anim>
                                    <p:anim calcmode="lin" valueType="num">
                                      <p:cBhvr additive="base">
                                        <p:cTn id="61" dur="500"/>
                                        <p:tgtEl>
                                          <p:spTgt spid="13"/>
                                        </p:tgtEl>
                                        <p:attrNameLst>
                                          <p:attrName>ppt_y</p:attrName>
                                        </p:attrNameLst>
                                      </p:cBhvr>
                                      <p:tavLst>
                                        <p:tav tm="0">
                                          <p:val>
                                            <p:strVal val="ppt_y"/>
                                          </p:val>
                                        </p:tav>
                                        <p:tav tm="100000">
                                          <p:val>
                                            <p:strVal val="ppt_y"/>
                                          </p:val>
                                        </p:tav>
                                      </p:tavLst>
                                    </p:anim>
                                    <p:set>
                                      <p:cBhvr>
                                        <p:cTn id="62" dur="1" fill="hold">
                                          <p:stCondLst>
                                            <p:cond delay="499"/>
                                          </p:stCondLst>
                                        </p:cTn>
                                        <p:tgtEl>
                                          <p:spTgt spid="13"/>
                                        </p:tgtEl>
                                        <p:attrNameLst>
                                          <p:attrName>style.visibility</p:attrName>
                                        </p:attrNameLst>
                                      </p:cBhvr>
                                      <p:to>
                                        <p:strVal val="hidden"/>
                                      </p:to>
                                    </p:set>
                                  </p:childTnLst>
                                </p:cTn>
                              </p:par>
                            </p:childTnLst>
                          </p:cTn>
                        </p:par>
                        <p:par>
                          <p:cTn id="63" fill="hold">
                            <p:stCondLst>
                              <p:cond delay="5000"/>
                            </p:stCondLst>
                            <p:childTnLst>
                              <p:par>
                                <p:cTn id="64" presetID="1" presetClass="entr" presetSubtype="0"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3D rendering of the infinity symbol">
            <a:extLst>
              <a:ext uri="{FF2B5EF4-FFF2-40B4-BE49-F238E27FC236}">
                <a16:creationId xmlns:a16="http://schemas.microsoft.com/office/drawing/2014/main" id="{F6DBA07F-70B0-5541-DCDB-0665298FC86E}"/>
              </a:ext>
            </a:extLst>
          </p:cNvPr>
          <p:cNvPicPr>
            <a:picLocks noChangeAspect="1"/>
          </p:cNvPicPr>
          <p:nvPr/>
        </p:nvPicPr>
        <p:blipFill>
          <a:blip r:embed="rId2">
            <a:alphaModFix amt="40000"/>
          </a:blip>
          <a:srcRect/>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ABE494D9-7E24-4291-93EE-775F8F86601F}"/>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500">
                <a:solidFill>
                  <a:schemeClr val="tx1"/>
                </a:solidFill>
              </a:rPr>
              <a:t>Composition-circulation coupling in the Asian monsoon</a:t>
            </a:r>
          </a:p>
        </p:txBody>
      </p:sp>
    </p:spTree>
    <p:extLst>
      <p:ext uri="{BB962C8B-B14F-4D97-AF65-F5344CB8AC3E}">
        <p14:creationId xmlns:p14="http://schemas.microsoft.com/office/powerpoint/2010/main" val="7363598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12AB-B6A6-037C-DAB0-763D6D25D2C0}"/>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B28AB472-276C-7175-36A4-F1B7714299F2}"/>
              </a:ext>
            </a:extLst>
          </p:cNvPr>
          <p:cNvSpPr>
            <a:spLocks noGrp="1"/>
          </p:cNvSpPr>
          <p:nvPr>
            <p:ph idx="1"/>
          </p:nvPr>
        </p:nvSpPr>
        <p:spPr/>
        <p:txBody>
          <a:bodyPr/>
          <a:lstStyle/>
          <a:p>
            <a:endParaRPr lang="en-CN"/>
          </a:p>
        </p:txBody>
      </p:sp>
      <p:pic>
        <p:nvPicPr>
          <p:cNvPr id="15" name="Picture 14">
            <a:extLst>
              <a:ext uri="{FF2B5EF4-FFF2-40B4-BE49-F238E27FC236}">
                <a16:creationId xmlns:a16="http://schemas.microsoft.com/office/drawing/2014/main" id="{ABAA3B8D-D37B-91F2-6B4A-A5E696525A2E}"/>
              </a:ext>
            </a:extLst>
          </p:cNvPr>
          <p:cNvPicPr>
            <a:picLocks noChangeAspect="1"/>
          </p:cNvPicPr>
          <p:nvPr/>
        </p:nvPicPr>
        <p:blipFill>
          <a:blip r:embed="rId2"/>
          <a:stretch>
            <a:fillRect/>
          </a:stretch>
        </p:blipFill>
        <p:spPr>
          <a:xfrm>
            <a:off x="233044" y="936841"/>
            <a:ext cx="11725912" cy="5290960"/>
          </a:xfrm>
          <a:prstGeom prst="rect">
            <a:avLst/>
          </a:prstGeom>
        </p:spPr>
      </p:pic>
      <p:sp>
        <p:nvSpPr>
          <p:cNvPr id="16" name="Rectangle 15">
            <a:extLst>
              <a:ext uri="{FF2B5EF4-FFF2-40B4-BE49-F238E27FC236}">
                <a16:creationId xmlns:a16="http://schemas.microsoft.com/office/drawing/2014/main" id="{776EC0D4-E1A8-6575-B680-644E1D444306}"/>
              </a:ext>
            </a:extLst>
          </p:cNvPr>
          <p:cNvSpPr/>
          <p:nvPr/>
        </p:nvSpPr>
        <p:spPr>
          <a:xfrm>
            <a:off x="11122152" y="1481667"/>
            <a:ext cx="836804" cy="67214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24575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A2C7-1913-DFC9-1B73-522B94F27CE5}"/>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Avenir Next LT Pro"/>
              </a:rPr>
              <a:t>Step 1: Rotation</a:t>
            </a:r>
          </a:p>
        </p:txBody>
      </p:sp>
      <p:sp>
        <p:nvSpPr>
          <p:cNvPr id="3" name="Content Placeholder 2">
            <a:extLst>
              <a:ext uri="{FF2B5EF4-FFF2-40B4-BE49-F238E27FC236}">
                <a16:creationId xmlns:a16="http://schemas.microsoft.com/office/drawing/2014/main" id="{35BCA784-980E-3927-EAA8-7195BC7679F8}"/>
              </a:ext>
            </a:extLst>
          </p:cNvPr>
          <p:cNvSpPr>
            <a:spLocks noGrp="1"/>
          </p:cNvSpPr>
          <p:nvPr>
            <p:ph idx="1"/>
          </p:nvPr>
        </p:nvSpPr>
        <p:spPr>
          <a:xfrm>
            <a:off x="943276" y="2050181"/>
            <a:ext cx="6709381" cy="4126782"/>
          </a:xfrm>
        </p:spPr>
        <p:txBody>
          <a:bodyPr vert="horz" lIns="91440" tIns="45720" rIns="91440" bIns="45720" rtlCol="0" anchor="t">
            <a:normAutofit/>
          </a:bodyPr>
          <a:lstStyle/>
          <a:p>
            <a:pPr marL="0" indent="0">
              <a:buNone/>
            </a:pPr>
            <a:r>
              <a:rPr lang="en-US" sz="2400" dirty="0">
                <a:solidFill>
                  <a:srgbClr val="FFFFFF"/>
                </a:solidFill>
                <a:latin typeface="Avenir Next LT Pro"/>
              </a:rPr>
              <a:t> </a:t>
            </a:r>
            <a:endParaRPr lang="en-US"/>
          </a:p>
        </p:txBody>
      </p:sp>
      <p:sp>
        <p:nvSpPr>
          <p:cNvPr id="4" name="Oval 3">
            <a:extLst>
              <a:ext uri="{FF2B5EF4-FFF2-40B4-BE49-F238E27FC236}">
                <a16:creationId xmlns:a16="http://schemas.microsoft.com/office/drawing/2014/main" id="{CDA7D853-4898-CF83-F9CA-8F3C1A7F2281}"/>
              </a:ext>
            </a:extLst>
          </p:cNvPr>
          <p:cNvSpPr/>
          <p:nvPr/>
        </p:nvSpPr>
        <p:spPr>
          <a:xfrm>
            <a:off x="8019724" y="3003856"/>
            <a:ext cx="3537856" cy="27976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TextBox 21">
            <a:extLst>
              <a:ext uri="{FF2B5EF4-FFF2-40B4-BE49-F238E27FC236}">
                <a16:creationId xmlns:a16="http://schemas.microsoft.com/office/drawing/2014/main" id="{ECC3DD0A-E106-193E-E42D-BAD29758F5A0}"/>
              </a:ext>
            </a:extLst>
          </p:cNvPr>
          <p:cNvSpPr txBox="1"/>
          <p:nvPr/>
        </p:nvSpPr>
        <p:spPr>
          <a:xfrm>
            <a:off x="-979060" y="5793638"/>
            <a:ext cx="11823700" cy="461665"/>
          </a:xfrm>
          <a:prstGeom prst="rect">
            <a:avLst/>
          </a:prstGeom>
          <a:noFill/>
        </p:spPr>
        <p:txBody>
          <a:bodyPr wrap="square" lIns="91440" tIns="45720" rIns="91440" bIns="45720" rtlCol="0" anchor="t">
            <a:spAutoFit/>
          </a:bodyPr>
          <a:lstStyle/>
          <a:p>
            <a:pPr algn="ctr"/>
            <a:r>
              <a:rPr lang="en-CN" sz="2400" dirty="0">
                <a:solidFill>
                  <a:schemeClr val="bg1"/>
                </a:solidFill>
              </a:rPr>
              <a:t>Gravity + circular acceleration = effective gravity = PGF</a:t>
            </a:r>
            <a:endParaRPr lang="en-US" sz="2400" dirty="0">
              <a:solidFill>
                <a:schemeClr val="bg1"/>
              </a:solidFill>
            </a:endParaRPr>
          </a:p>
        </p:txBody>
      </p:sp>
      <p:cxnSp>
        <p:nvCxnSpPr>
          <p:cNvPr id="39" name="Straight Connector 38">
            <a:extLst>
              <a:ext uri="{FF2B5EF4-FFF2-40B4-BE49-F238E27FC236}">
                <a16:creationId xmlns:a16="http://schemas.microsoft.com/office/drawing/2014/main" id="{6082562B-A672-88E9-4374-E03CC8DFC9BA}"/>
              </a:ext>
            </a:extLst>
          </p:cNvPr>
          <p:cNvCxnSpPr>
            <a:cxnSpLocks/>
          </p:cNvCxnSpPr>
          <p:nvPr/>
        </p:nvCxnSpPr>
        <p:spPr>
          <a:xfrm flipV="1">
            <a:off x="9781960" y="2748184"/>
            <a:ext cx="0" cy="3308972"/>
          </a:xfrm>
          <a:prstGeom prst="line">
            <a:avLst/>
          </a:prstGeom>
          <a:ln w="190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5DEDFA-F484-16EE-C40C-A6890A412F01}"/>
              </a:ext>
            </a:extLst>
          </p:cNvPr>
          <p:cNvSpPr/>
          <p:nvPr/>
        </p:nvSpPr>
        <p:spPr>
          <a:xfrm>
            <a:off x="8708600" y="3322619"/>
            <a:ext cx="2160104" cy="2160104"/>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bg1"/>
              </a:solidFill>
            </a:endParaRPr>
          </a:p>
        </p:txBody>
      </p:sp>
      <p:cxnSp>
        <p:nvCxnSpPr>
          <p:cNvPr id="23" name="Straight Arrow Connector 22">
            <a:extLst>
              <a:ext uri="{FF2B5EF4-FFF2-40B4-BE49-F238E27FC236}">
                <a16:creationId xmlns:a16="http://schemas.microsoft.com/office/drawing/2014/main" id="{196CD4EF-50D4-29D8-B740-08C867BA9507}"/>
              </a:ext>
            </a:extLst>
          </p:cNvPr>
          <p:cNvCxnSpPr>
            <a:cxnSpLocks/>
            <a:stCxn id="4" idx="7"/>
          </p:cNvCxnSpPr>
          <p:nvPr/>
        </p:nvCxnSpPr>
        <p:spPr>
          <a:xfrm flipH="1">
            <a:off x="10284503" y="3413559"/>
            <a:ext cx="754970" cy="700013"/>
          </a:xfrm>
          <a:prstGeom prst="straightConnector1">
            <a:avLst/>
          </a:prstGeom>
          <a:ln w="28575">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E87F840-AF45-DA7C-C791-7E5698E67F1C}"/>
              </a:ext>
            </a:extLst>
          </p:cNvPr>
          <p:cNvCxnSpPr>
            <a:cxnSpLocks/>
          </p:cNvCxnSpPr>
          <p:nvPr/>
        </p:nvCxnSpPr>
        <p:spPr>
          <a:xfrm flipV="1">
            <a:off x="11036508" y="2618069"/>
            <a:ext cx="603491" cy="803054"/>
          </a:xfrm>
          <a:prstGeom prst="straightConnector1">
            <a:avLst/>
          </a:prstGeom>
          <a:ln w="28575">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0CF8EDB-6EBF-FD89-55F5-AC6233D6E705}"/>
              </a:ext>
            </a:extLst>
          </p:cNvPr>
          <p:cNvCxnSpPr>
            <a:cxnSpLocks/>
          </p:cNvCxnSpPr>
          <p:nvPr/>
        </p:nvCxnSpPr>
        <p:spPr>
          <a:xfrm flipH="1">
            <a:off x="10847029" y="3424671"/>
            <a:ext cx="202065" cy="5845"/>
          </a:xfrm>
          <a:prstGeom prst="straightConnector1">
            <a:avLst/>
          </a:prstGeom>
          <a:ln w="28575">
            <a:solidFill>
              <a:schemeClr val="bg2">
                <a:lumMod val="60000"/>
                <a:lumOff val="4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A342BE4-247F-2AFB-550A-BD11B71C0461}"/>
              </a:ext>
            </a:extLst>
          </p:cNvPr>
          <p:cNvSpPr txBox="1"/>
          <p:nvPr/>
        </p:nvSpPr>
        <p:spPr>
          <a:xfrm>
            <a:off x="8683752" y="2140960"/>
            <a:ext cx="3366734" cy="369332"/>
          </a:xfrm>
          <a:prstGeom prst="rect">
            <a:avLst/>
          </a:prstGeom>
          <a:noFill/>
        </p:spPr>
        <p:txBody>
          <a:bodyPr wrap="square">
            <a:spAutoFit/>
          </a:bodyPr>
          <a:lstStyle/>
          <a:p>
            <a:r>
              <a:rPr lang="en-CN" sz="1800"/>
              <a:t>PGF (perpendicular to geoid)</a:t>
            </a:r>
            <a:endParaRPr lang="en-CN"/>
          </a:p>
        </p:txBody>
      </p:sp>
      <p:sp>
        <p:nvSpPr>
          <p:cNvPr id="34" name="TextBox 33">
            <a:extLst>
              <a:ext uri="{FF2B5EF4-FFF2-40B4-BE49-F238E27FC236}">
                <a16:creationId xmlns:a16="http://schemas.microsoft.com/office/drawing/2014/main" id="{61A4669F-06D4-0D56-F60E-8A8BFC6E306A}"/>
              </a:ext>
            </a:extLst>
          </p:cNvPr>
          <p:cNvSpPr txBox="1"/>
          <p:nvPr/>
        </p:nvSpPr>
        <p:spPr>
          <a:xfrm>
            <a:off x="8683625" y="3924080"/>
            <a:ext cx="2344281" cy="646331"/>
          </a:xfrm>
          <a:prstGeom prst="rect">
            <a:avLst/>
          </a:prstGeom>
          <a:noFill/>
        </p:spPr>
        <p:txBody>
          <a:bodyPr wrap="square">
            <a:spAutoFit/>
          </a:bodyPr>
          <a:lstStyle/>
          <a:p>
            <a:pPr algn="ctr"/>
            <a:r>
              <a:rPr lang="en-CN" sz="1800">
                <a:solidFill>
                  <a:schemeClr val="bg1"/>
                </a:solidFill>
              </a:rPr>
              <a:t>gravity </a:t>
            </a:r>
            <a:br>
              <a:rPr lang="en-CN" sz="1800">
                <a:solidFill>
                  <a:schemeClr val="bg1"/>
                </a:solidFill>
              </a:rPr>
            </a:br>
            <a:r>
              <a:rPr lang="en-CN" sz="1800">
                <a:solidFill>
                  <a:schemeClr val="bg1"/>
                </a:solidFill>
              </a:rPr>
              <a:t>(toward center)</a:t>
            </a:r>
            <a:endParaRPr lang="en-CN">
              <a:solidFill>
                <a:schemeClr val="bg1"/>
              </a:solidFill>
            </a:endParaRPr>
          </a:p>
        </p:txBody>
      </p:sp>
      <p:pic>
        <p:nvPicPr>
          <p:cNvPr id="44" name="Graphic 43" descr="Refresh with solid fill">
            <a:extLst>
              <a:ext uri="{FF2B5EF4-FFF2-40B4-BE49-F238E27FC236}">
                <a16:creationId xmlns:a16="http://schemas.microsoft.com/office/drawing/2014/main" id="{F2777D2B-4425-59A5-C55B-2650A0CFED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592613" y="2552225"/>
            <a:ext cx="334283" cy="804951"/>
          </a:xfrm>
          <a:prstGeom prst="rect">
            <a:avLst/>
          </a:prstGeom>
        </p:spPr>
      </p:pic>
      <p:sp>
        <p:nvSpPr>
          <p:cNvPr id="45" name="TextBox 44">
            <a:extLst>
              <a:ext uri="{FF2B5EF4-FFF2-40B4-BE49-F238E27FC236}">
                <a16:creationId xmlns:a16="http://schemas.microsoft.com/office/drawing/2014/main" id="{712F4519-022A-BF60-C34D-69FCB0294230}"/>
              </a:ext>
            </a:extLst>
          </p:cNvPr>
          <p:cNvSpPr txBox="1"/>
          <p:nvPr/>
        </p:nvSpPr>
        <p:spPr>
          <a:xfrm>
            <a:off x="7967559" y="2521957"/>
            <a:ext cx="2909534" cy="369332"/>
          </a:xfrm>
          <a:prstGeom prst="rect">
            <a:avLst/>
          </a:prstGeom>
          <a:noFill/>
        </p:spPr>
        <p:txBody>
          <a:bodyPr wrap="square">
            <a:spAutoFit/>
          </a:bodyPr>
          <a:lstStyle/>
          <a:p>
            <a:r>
              <a:rPr lang="en-US">
                <a:solidFill>
                  <a:srgbClr val="D185D7"/>
                </a:solidFill>
              </a:rPr>
              <a:t>a</a:t>
            </a:r>
            <a:r>
              <a:rPr lang="en-CN" sz="1800">
                <a:solidFill>
                  <a:srgbClr val="D185D7"/>
                </a:solidFill>
              </a:rPr>
              <a:t>xis of rotation</a:t>
            </a:r>
            <a:endParaRPr lang="en-CN">
              <a:solidFill>
                <a:srgbClr val="D185D7"/>
              </a:solidFill>
            </a:endParaRPr>
          </a:p>
        </p:txBody>
      </p:sp>
      <p:sp>
        <p:nvSpPr>
          <p:cNvPr id="47" name="TextBox 46">
            <a:extLst>
              <a:ext uri="{FF2B5EF4-FFF2-40B4-BE49-F238E27FC236}">
                <a16:creationId xmlns:a16="http://schemas.microsoft.com/office/drawing/2014/main" id="{9E944D0C-E277-9B2E-CD8A-3F2722130207}"/>
              </a:ext>
            </a:extLst>
          </p:cNvPr>
          <p:cNvSpPr txBox="1"/>
          <p:nvPr/>
        </p:nvSpPr>
        <p:spPr>
          <a:xfrm>
            <a:off x="9951939" y="5793131"/>
            <a:ext cx="2237013" cy="646331"/>
          </a:xfrm>
          <a:prstGeom prst="rect">
            <a:avLst/>
          </a:prstGeom>
          <a:noFill/>
        </p:spPr>
        <p:txBody>
          <a:bodyPr wrap="square">
            <a:spAutoFit/>
          </a:bodyPr>
          <a:lstStyle/>
          <a:p>
            <a:pPr algn="ctr"/>
            <a:r>
              <a:rPr lang="en-US"/>
              <a:t>equilibrium for a rotating planet</a:t>
            </a:r>
            <a:endParaRPr lang="en-CN"/>
          </a:p>
        </p:txBody>
      </p:sp>
      <p:sp>
        <p:nvSpPr>
          <p:cNvPr id="48" name="TextBox 47">
            <a:extLst>
              <a:ext uri="{FF2B5EF4-FFF2-40B4-BE49-F238E27FC236}">
                <a16:creationId xmlns:a16="http://schemas.microsoft.com/office/drawing/2014/main" id="{2ACD67BD-9D18-0C54-09DD-4EAE2AF0AD4B}"/>
              </a:ext>
            </a:extLst>
          </p:cNvPr>
          <p:cNvSpPr txBox="1"/>
          <p:nvPr/>
        </p:nvSpPr>
        <p:spPr>
          <a:xfrm>
            <a:off x="9968294" y="3233290"/>
            <a:ext cx="2909534" cy="646331"/>
          </a:xfrm>
          <a:prstGeom prst="rect">
            <a:avLst/>
          </a:prstGeom>
          <a:noFill/>
        </p:spPr>
        <p:txBody>
          <a:bodyPr wrap="square">
            <a:spAutoFit/>
          </a:bodyPr>
          <a:lstStyle/>
          <a:p>
            <a:pPr algn="ctr"/>
            <a:r>
              <a:rPr lang="en-US" sz="1800">
                <a:solidFill>
                  <a:schemeClr val="bg2">
                    <a:lumMod val="60000"/>
                    <a:lumOff val="40000"/>
                  </a:schemeClr>
                </a:solidFill>
              </a:rPr>
              <a:t>sum</a:t>
            </a:r>
            <a:br>
              <a:rPr lang="en-US" sz="1800">
                <a:solidFill>
                  <a:schemeClr val="bg2">
                    <a:lumMod val="60000"/>
                    <a:lumOff val="40000"/>
                  </a:schemeClr>
                </a:solidFill>
              </a:rPr>
            </a:br>
            <a:r>
              <a:rPr lang="en-CN" sz="1800">
                <a:solidFill>
                  <a:schemeClr val="bg2">
                    <a:lumMod val="60000"/>
                    <a:lumOff val="40000"/>
                  </a:schemeClr>
                </a:solidFill>
              </a:rPr>
              <a:t> (toward axis)</a:t>
            </a:r>
            <a:endParaRPr lang="en-CN">
              <a:solidFill>
                <a:schemeClr val="bg2">
                  <a:lumMod val="60000"/>
                  <a:lumOff val="40000"/>
                </a:schemeClr>
              </a:solidFill>
            </a:endParaRPr>
          </a:p>
        </p:txBody>
      </p:sp>
    </p:spTree>
    <p:extLst>
      <p:ext uri="{BB962C8B-B14F-4D97-AF65-F5344CB8AC3E}">
        <p14:creationId xmlns:p14="http://schemas.microsoft.com/office/powerpoint/2010/main" val="2723864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4.xml><?xml version="1.0" encoding="utf-8"?>
<a:theme xmlns:a="http://schemas.openxmlformats.org/drawingml/2006/main" name="SwellVTI">
  <a:themeElements>
    <a:clrScheme name="AnalogousFromLightSeedRightStep">
      <a:dk1>
        <a:srgbClr val="000000"/>
      </a:dk1>
      <a:lt1>
        <a:srgbClr val="FFFFFF"/>
      </a:lt1>
      <a:dk2>
        <a:srgbClr val="332441"/>
      </a:dk2>
      <a:lt2>
        <a:srgbClr val="E8E4E2"/>
      </a:lt2>
      <a:accent1>
        <a:srgbClr val="5BADC9"/>
      </a:accent1>
      <a:accent2>
        <a:srgbClr val="6B8BCE"/>
      </a:accent2>
      <a:accent3>
        <a:srgbClr val="8D85D7"/>
      </a:accent3>
      <a:accent4>
        <a:srgbClr val="9D6BCE"/>
      </a:accent4>
      <a:accent5>
        <a:srgbClr val="D185D7"/>
      </a:accent5>
      <a:accent6>
        <a:srgbClr val="CE6BAC"/>
      </a:accent6>
      <a:hlink>
        <a:srgbClr val="AB7563"/>
      </a:hlink>
      <a:folHlink>
        <a:srgbClr val="7F7F7F"/>
      </a:folHlink>
    </a:clrScheme>
    <a:fontScheme name="Neue Haas">
      <a:majorFont>
        <a:latin typeface="Neue Haas Grotesk Text Pro"/>
        <a:ea typeface="Arial"/>
        <a:cs typeface="Arial"/>
      </a:majorFont>
      <a:minorFont>
        <a:latin typeface="Neue Haas Grotesk Text Pr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7.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55</Slides>
  <Notes>10</Notes>
  <HiddenSlides>0</HiddenSlides>
  <ScaleCrop>false</ScaleCrop>
  <HeadingPairs>
    <vt:vector size="4" baseType="variant">
      <vt:variant>
        <vt:lpstr>Theme</vt:lpstr>
      </vt:variant>
      <vt:variant>
        <vt:i4>8</vt:i4>
      </vt:variant>
      <vt:variant>
        <vt:lpstr>Slide Titles</vt:lpstr>
      </vt:variant>
      <vt:variant>
        <vt:i4>55</vt:i4>
      </vt:variant>
    </vt:vector>
  </HeadingPairs>
  <TitlesOfParts>
    <vt:vector size="63" baseType="lpstr">
      <vt:lpstr>Office Theme</vt:lpstr>
      <vt:lpstr>5_Office Theme</vt:lpstr>
      <vt:lpstr>Parcel</vt:lpstr>
      <vt:lpstr>SwellVTI</vt:lpstr>
      <vt:lpstr>Office Theme</vt:lpstr>
      <vt:lpstr>Office Theme</vt:lpstr>
      <vt:lpstr>White</vt:lpstr>
      <vt:lpstr>Custom Design</vt:lpstr>
      <vt:lpstr>PowerPoint Presentation</vt:lpstr>
      <vt:lpstr>TWO KINDS  OF 'HEAT'</vt:lpstr>
      <vt:lpstr>PowerPoint Presentation</vt:lpstr>
      <vt:lpstr>For example...</vt:lpstr>
      <vt:lpstr>PowerPoint Presentation</vt:lpstr>
      <vt:lpstr>PowerPoint Presentation</vt:lpstr>
      <vt:lpstr>Composition-circulation coupling in the Asian monsoon</vt:lpstr>
      <vt:lpstr>PowerPoint Presentation</vt:lpstr>
      <vt:lpstr>Step 1: Rotation</vt:lpstr>
      <vt:lpstr>PowerPoint Presentation</vt:lpstr>
      <vt:lpstr>PowerPoint Presentation</vt:lpstr>
      <vt:lpstr>PowerPoint Presentation</vt:lpstr>
      <vt:lpstr>PowerPoint Presentation</vt:lpstr>
      <vt:lpstr>SUBTROPICAL “RADIATOR FINS”</vt:lpstr>
      <vt:lpstr>PowerPoint Presentation</vt:lpstr>
      <vt:lpstr>Greenhouse Gases</vt:lpstr>
      <vt:lpstr>Aerosols</vt:lpstr>
      <vt:lpstr>Forcing in the monsoon domain</vt:lpstr>
      <vt:lpstr>Toward the monsoon:  Heating off the equator</vt:lpstr>
      <vt:lpstr>The Simplest Model</vt:lpstr>
      <vt:lpstr>The Simplest Model</vt:lpstr>
      <vt:lpstr>The Simplest Model</vt:lpstr>
      <vt:lpstr>"Elevated heat pump"</vt:lpstr>
      <vt:lpstr>Temperature</vt:lpstr>
      <vt:lpstr>Temperature</vt:lpstr>
      <vt:lpstr>Temperature</vt:lpstr>
      <vt:lpstr>Temperature</vt:lpstr>
      <vt:lpstr>Aerosol response</vt:lpstr>
      <vt:lpstr>Greenhouse gas response</vt:lpstr>
      <vt:lpstr>Monsoon Overturning</vt:lpstr>
      <vt:lpstr>Precipitation</vt:lpstr>
      <vt:lpstr>Precipitation</vt:lpstr>
      <vt:lpstr>Precipitation index</vt:lpstr>
      <vt:lpstr>PowerPoint Presentation</vt:lpstr>
      <vt:lpstr>Models: the hierarchy</vt:lpstr>
      <vt:lpstr>PowerPoint Presentation</vt:lpstr>
      <vt:lpstr>PowerPoint Presentation</vt:lpstr>
      <vt:lpstr>PowerPoint Presentation</vt:lpstr>
      <vt:lpstr>PowerPoint Presentation</vt:lpstr>
      <vt:lpstr>PowerPoint Presentation</vt:lpstr>
      <vt:lpstr>WHAT IS A REANALYSIS?</vt:lpstr>
      <vt:lpstr>Reanalyses of Atmospheric Composition</vt:lpstr>
      <vt:lpstr>PowerPoint Presentation</vt:lpstr>
      <vt:lpstr>Aerosol reanalyses subject to large uncertainties</vt:lpstr>
      <vt:lpstr>Observations</vt:lpstr>
      <vt:lpstr>M2-SCREAM: Stratospheric Composition Using Aura MLS</vt:lpstr>
      <vt:lpstr>Post-MLS</vt:lpstr>
      <vt:lpstr>GEOS Composition Reanalysis</vt:lpstr>
      <vt:lpstr>PowerPoint Presentation</vt:lpstr>
      <vt:lpstr>PowerPoint Presentation</vt:lpstr>
      <vt:lpstr>PowerPoint Presentation</vt:lpstr>
      <vt:lpstr>S-RIP Final Report</vt:lpstr>
      <vt:lpstr>Resources: S-RIP Chapter 2</vt:lpstr>
      <vt:lpstr>Resources: Special Issues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Jonathon Wright</dc:creator>
  <cp:revision>567</cp:revision>
  <dcterms:created xsi:type="dcterms:W3CDTF">2024-05-22T11:49:54Z</dcterms:created>
  <dcterms:modified xsi:type="dcterms:W3CDTF">2025-06-10T03:10:20Z</dcterms:modified>
</cp:coreProperties>
</file>